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slides/charts/chart1.xml" ContentType="application/vnd.openxmlformats-officedocument.drawingml.chart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8080e6d759a4f1b" /><Relationship Type="http://schemas.openxmlformats.org/officeDocument/2006/relationships/extended-properties" Target="/docProps/app.xml" Id="Rb567fb20b7b9450d" /><Relationship Type="http://schemas.openxmlformats.org/officeDocument/2006/relationships/officeDocument" Target="/ppt/presentation.xml" Id="Rb070b66953094d8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7c98f060ae04d1a"/>
  </p:sldMasterIdLst>
  <p:notesMasterIdLst>
    <p:notesMasterId xmlns:r="http://schemas.openxmlformats.org/officeDocument/2006/relationships" r:id="Rcc0090ccf00b49d3"/>
  </p:notesMasterIdLst>
  <p:sldIdLst>
    <p:sldId xmlns:r="http://schemas.openxmlformats.org/officeDocument/2006/relationships" id="256" r:id="Rccfd52fb54f04d95"/>
    <p:sldId xmlns:r="http://schemas.openxmlformats.org/officeDocument/2006/relationships" id="257" r:id="R9ea41bb04f184c8c"/>
    <p:sldId xmlns:r="http://schemas.openxmlformats.org/officeDocument/2006/relationships" id="258" r:id="R618a390a286f4757"/>
    <p:sldId xmlns:r="http://schemas.openxmlformats.org/officeDocument/2006/relationships" id="259" r:id="Rb78ea1cfeb5c4f88"/>
    <p:sldId xmlns:r="http://schemas.openxmlformats.org/officeDocument/2006/relationships" id="260" r:id="Rbafb89c38a6640e6"/>
    <p:sldId xmlns:r="http://schemas.openxmlformats.org/officeDocument/2006/relationships" id="261" r:id="R2bb8e66e1f3c4be3"/>
    <p:sldId xmlns:r="http://schemas.openxmlformats.org/officeDocument/2006/relationships" id="262" r:id="R465d15de34204b1a"/>
    <p:sldId xmlns:r="http://schemas.openxmlformats.org/officeDocument/2006/relationships" id="263" r:id="R3a6c6c613365416a"/>
    <p:sldId xmlns:r="http://schemas.openxmlformats.org/officeDocument/2006/relationships" id="264" r:id="Rd49137de91e94936"/>
    <p:sldId xmlns:r="http://schemas.openxmlformats.org/officeDocument/2006/relationships" id="265" r:id="Rd86c5c6f5427453c"/>
    <p:sldId xmlns:r="http://schemas.openxmlformats.org/officeDocument/2006/relationships" id="266" r:id="R6f901bd331174392"/>
    <p:sldId xmlns:r="http://schemas.openxmlformats.org/officeDocument/2006/relationships" id="267" r:id="R2468a6d736434912"/>
    <p:sldId xmlns:r="http://schemas.openxmlformats.org/officeDocument/2006/relationships" id="268" r:id="R8ad494570e6d4dc3"/>
    <p:sldId xmlns:r="http://schemas.openxmlformats.org/officeDocument/2006/relationships" id="269" r:id="Rc5e450e26e454816"/>
    <p:sldId xmlns:r="http://schemas.openxmlformats.org/officeDocument/2006/relationships" id="270" r:id="R628877d3bcec4ffb"/>
    <p:sldId xmlns:r="http://schemas.openxmlformats.org/officeDocument/2006/relationships" id="271" r:id="Rf88c1604be5144ff"/>
    <p:sldId xmlns:r="http://schemas.openxmlformats.org/officeDocument/2006/relationships" id="272" r:id="R5696808ddf834b8d"/>
    <p:sldId xmlns:r="http://schemas.openxmlformats.org/officeDocument/2006/relationships" id="273" r:id="R71226fe8711542c7"/>
    <p:sldId xmlns:r="http://schemas.openxmlformats.org/officeDocument/2006/relationships" id="274" r:id="Rcf3aedf9538346d8"/>
    <p:sldId xmlns:r="http://schemas.openxmlformats.org/officeDocument/2006/relationships" id="275" r:id="R53fb0313eed448d7"/>
    <p:sldId xmlns:r="http://schemas.openxmlformats.org/officeDocument/2006/relationships" id="276" r:id="R7016119c812a41ef"/>
    <p:sldId xmlns:r="http://schemas.openxmlformats.org/officeDocument/2006/relationships" id="277" r:id="R67db51a821994502"/>
    <p:sldId xmlns:r="http://schemas.openxmlformats.org/officeDocument/2006/relationships" id="278" r:id="R4fd7d9fab9074e68"/>
    <p:sldId xmlns:r="http://schemas.openxmlformats.org/officeDocument/2006/relationships" id="279" r:id="R54ed50bea7ed4174"/>
    <p:sldId xmlns:r="http://schemas.openxmlformats.org/officeDocument/2006/relationships" id="280" r:id="Rdc548525a6c14e35"/>
    <p:sldId xmlns:r="http://schemas.openxmlformats.org/officeDocument/2006/relationships" id="281" r:id="Rab6d97318bd44c2b"/>
    <p:sldId xmlns:r="http://schemas.openxmlformats.org/officeDocument/2006/relationships" id="282" r:id="Rdc1f56d119ba4fc7"/>
    <p:sldId xmlns:r="http://schemas.openxmlformats.org/officeDocument/2006/relationships" id="283" r:id="Rfd32bc28371b4ed7"/>
    <p:sldId xmlns:r="http://schemas.openxmlformats.org/officeDocument/2006/relationships" id="284" r:id="Rf3bfc49ec11b45e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39450cc40f747c2" /><Relationship Type="http://schemas.openxmlformats.org/officeDocument/2006/relationships/slideMaster" Target="/ppt/slideMasters/slideMaster1.xml" Id="R57c98f060ae04d1a" /><Relationship Type="http://schemas.openxmlformats.org/officeDocument/2006/relationships/notesMaster" Target="/ppt/notesMasters/notesMaster1.xml" Id="Rcc0090ccf00b49d3" /><Relationship Type="http://schemas.openxmlformats.org/officeDocument/2006/relationships/presProps" Target="/ppt/presProps.xml" Id="Rc4578132265c4814" /><Relationship Type="http://schemas.openxmlformats.org/officeDocument/2006/relationships/tableStyles" Target="/ppt/tableStyles.xml" Id="Rfb0dd4025923432e" /><Relationship Type="http://schemas.openxmlformats.org/officeDocument/2006/relationships/slide" Target="/ppt/slides/slide1.xml" Id="Rccfd52fb54f04d95" /><Relationship Type="http://schemas.openxmlformats.org/officeDocument/2006/relationships/slide" Target="/ppt/slides/slide2.xml" Id="R9ea41bb04f184c8c" /><Relationship Type="http://schemas.openxmlformats.org/officeDocument/2006/relationships/slide" Target="/ppt/slides/slide3.xml" Id="R618a390a286f4757" /><Relationship Type="http://schemas.openxmlformats.org/officeDocument/2006/relationships/slide" Target="/ppt/slides/slide4.xml" Id="Rb78ea1cfeb5c4f88" /><Relationship Type="http://schemas.openxmlformats.org/officeDocument/2006/relationships/slide" Target="/ppt/slides/slide5.xml" Id="Rbafb89c38a6640e6" /><Relationship Type="http://schemas.openxmlformats.org/officeDocument/2006/relationships/slide" Target="/ppt/slides/slide6.xml" Id="R2bb8e66e1f3c4be3" /><Relationship Type="http://schemas.openxmlformats.org/officeDocument/2006/relationships/slide" Target="/ppt/slides/slide7.xml" Id="R465d15de34204b1a" /><Relationship Type="http://schemas.openxmlformats.org/officeDocument/2006/relationships/slide" Target="/ppt/slides/slide8.xml" Id="R3a6c6c613365416a" /><Relationship Type="http://schemas.openxmlformats.org/officeDocument/2006/relationships/slide" Target="/ppt/slides/slide9.xml" Id="Rd49137de91e94936" /><Relationship Type="http://schemas.openxmlformats.org/officeDocument/2006/relationships/slide" Target="/ppt/slides/slide10.xml" Id="Rd86c5c6f5427453c" /><Relationship Type="http://schemas.openxmlformats.org/officeDocument/2006/relationships/slide" Target="/ppt/slides/slide11.xml" Id="R6f901bd331174392" /><Relationship Type="http://schemas.openxmlformats.org/officeDocument/2006/relationships/slide" Target="/ppt/slides/slide12.xml" Id="R2468a6d736434912" /><Relationship Type="http://schemas.openxmlformats.org/officeDocument/2006/relationships/slide" Target="/ppt/slides/slide13.xml" Id="R8ad494570e6d4dc3" /><Relationship Type="http://schemas.openxmlformats.org/officeDocument/2006/relationships/slide" Target="/ppt/slides/slide14.xml" Id="Rc5e450e26e454816" /><Relationship Type="http://schemas.openxmlformats.org/officeDocument/2006/relationships/slide" Target="/ppt/slides/slide15.xml" Id="R628877d3bcec4ffb" /><Relationship Type="http://schemas.openxmlformats.org/officeDocument/2006/relationships/slide" Target="/ppt/slides/slide16.xml" Id="Rf88c1604be5144ff" /><Relationship Type="http://schemas.openxmlformats.org/officeDocument/2006/relationships/slide" Target="/ppt/slides/slide17.xml" Id="R5696808ddf834b8d" /><Relationship Type="http://schemas.openxmlformats.org/officeDocument/2006/relationships/slide" Target="/ppt/slides/slide18.xml" Id="R71226fe8711542c7" /><Relationship Type="http://schemas.openxmlformats.org/officeDocument/2006/relationships/slide" Target="/ppt/slides/slide19.xml" Id="Rcf3aedf9538346d8" /><Relationship Type="http://schemas.openxmlformats.org/officeDocument/2006/relationships/slide" Target="/ppt/slides/slide20.xml" Id="R53fb0313eed448d7" /><Relationship Type="http://schemas.openxmlformats.org/officeDocument/2006/relationships/slide" Target="/ppt/slides/slide21.xml" Id="R7016119c812a41ef" /><Relationship Type="http://schemas.openxmlformats.org/officeDocument/2006/relationships/slide" Target="/ppt/slides/slide22.xml" Id="R67db51a821994502" /><Relationship Type="http://schemas.openxmlformats.org/officeDocument/2006/relationships/slide" Target="/ppt/slides/slide23.xml" Id="R4fd7d9fab9074e68" /><Relationship Type="http://schemas.openxmlformats.org/officeDocument/2006/relationships/slide" Target="/ppt/slides/slide24.xml" Id="R54ed50bea7ed4174" /><Relationship Type="http://schemas.openxmlformats.org/officeDocument/2006/relationships/slide" Target="/ppt/slides/slide25.xml" Id="Rdc548525a6c14e35" /><Relationship Type="http://schemas.openxmlformats.org/officeDocument/2006/relationships/slide" Target="/ppt/slides/slide26.xml" Id="Rab6d97318bd44c2b" /><Relationship Type="http://schemas.openxmlformats.org/officeDocument/2006/relationships/slide" Target="/ppt/slides/slide27.xml" Id="Rdc1f56d119ba4fc7" /><Relationship Type="http://schemas.openxmlformats.org/officeDocument/2006/relationships/slide" Target="/ppt/slides/slide28.xml" Id="Rfd32bc28371b4ed7" /><Relationship Type="http://schemas.openxmlformats.org/officeDocument/2006/relationships/slide" Target="/ppt/slides/slide29.xml" Id="Rf3bfc49ec11b45e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3c701dc078a400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Microsoft YaHei"/>
        <a:ea typeface="Microsoft YaHei"/>
        <a:cs typeface="Microsoft YaHei"/>
      </a:majorFont>
      <a:minorFont>
        <a:latin typeface="Microsoft YaHei"/>
        <a:ea typeface="Microsoft YaHei"/>
        <a:cs typeface="Microsoft YaHe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cbde9ab6d534602" /><Relationship Type="http://schemas.openxmlformats.org/officeDocument/2006/relationships/notesMaster" Target="/ppt/notesMasters/notesMaster1.xml" Id="R4ef168ed1259491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d962dccd69244d1" /><Relationship Type="http://schemas.openxmlformats.org/officeDocument/2006/relationships/notesMaster" Target="/ppt/notesMasters/notesMaster1.xml" Id="Rc9d7edf2755e432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05e516510c94b16" /><Relationship Type="http://schemas.openxmlformats.org/officeDocument/2006/relationships/notesMaster" Target="/ppt/notesMasters/notesMaster1.xml" Id="R3e5df6e206fb417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9216ca5ea504743" /><Relationship Type="http://schemas.openxmlformats.org/officeDocument/2006/relationships/notesMaster" Target="/ppt/notesMasters/notesMaster1.xml" Id="Reeae69dc98424df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953623e250443bb" /><Relationship Type="http://schemas.openxmlformats.org/officeDocument/2006/relationships/notesMaster" Target="/ppt/notesMasters/notesMaster1.xml" Id="R9dd54002f1ef417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a1a5b3fd666435e" /><Relationship Type="http://schemas.openxmlformats.org/officeDocument/2006/relationships/notesMaster" Target="/ppt/notesMasters/notesMaster1.xml" Id="R8156473f3926492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70ef042a0034922" /><Relationship Type="http://schemas.openxmlformats.org/officeDocument/2006/relationships/notesMaster" Target="/ppt/notesMasters/notesMaster1.xml" Id="Rd1fa2f19540443b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f145e9ae1e349d5" /><Relationship Type="http://schemas.openxmlformats.org/officeDocument/2006/relationships/notesMaster" Target="/ppt/notesMasters/notesMaster1.xml" Id="R238ac8c4f91d449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63beeed51714173" /><Relationship Type="http://schemas.openxmlformats.org/officeDocument/2006/relationships/notesMaster" Target="/ppt/notesMasters/notesMaster1.xml" Id="Rccb6e4299a104df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af3268f0f2d4206" /><Relationship Type="http://schemas.openxmlformats.org/officeDocument/2006/relationships/notesMaster" Target="/ppt/notesMasters/notesMaster1.xml" Id="Rb7c6de58a107451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bad5a2b62bf48f0" /><Relationship Type="http://schemas.openxmlformats.org/officeDocument/2006/relationships/notesMaster" Target="/ppt/notesMasters/notesMaster1.xml" Id="Ra9fd8ced121148f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a55f64eaab941dd" /><Relationship Type="http://schemas.openxmlformats.org/officeDocument/2006/relationships/notesMaster" Target="/ppt/notesMasters/notesMaster1.xml" Id="R8f910bbee92041a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0b433029c8047ab" /><Relationship Type="http://schemas.openxmlformats.org/officeDocument/2006/relationships/notesMaster" Target="/ppt/notesMasters/notesMaster1.xml" Id="Racb932b49afa419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a2f295113c4942b7" /><Relationship Type="http://schemas.openxmlformats.org/officeDocument/2006/relationships/notesMaster" Target="/ppt/notesMasters/notesMaster1.xml" Id="Rb4e6659648a1418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6b4a5a7aeb0411b" /><Relationship Type="http://schemas.openxmlformats.org/officeDocument/2006/relationships/notesMaster" Target="/ppt/notesMasters/notesMaster1.xml" Id="Rd2fe1c222088473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f226eb4a5234ed7" /><Relationship Type="http://schemas.openxmlformats.org/officeDocument/2006/relationships/notesMaster" Target="/ppt/notesMasters/notesMaster1.xml" Id="R79ec043158ef414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4add0a76d891496c" /><Relationship Type="http://schemas.openxmlformats.org/officeDocument/2006/relationships/notesMaster" Target="/ppt/notesMasters/notesMaster1.xml" Id="R038b8f3779ba487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71ec95278d3c4348" /><Relationship Type="http://schemas.openxmlformats.org/officeDocument/2006/relationships/notesMaster" Target="/ppt/notesMasters/notesMaster1.xml" Id="R808d860cfa204ce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fc4c9df343d484c" /><Relationship Type="http://schemas.openxmlformats.org/officeDocument/2006/relationships/notesMaster" Target="/ppt/notesMasters/notesMaster1.xml" Id="Re6508fd126ac4298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86a8e3549384f30" /><Relationship Type="http://schemas.openxmlformats.org/officeDocument/2006/relationships/notesMaster" Target="/ppt/notesMasters/notesMaster1.xml" Id="R11804d530456482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8f0c9e48ff94e1d" /><Relationship Type="http://schemas.openxmlformats.org/officeDocument/2006/relationships/notesMaster" Target="/ppt/notesMasters/notesMaster1.xml" Id="R2f028f1bd4114df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cc01557fbcdb4aa9" /><Relationship Type="http://schemas.openxmlformats.org/officeDocument/2006/relationships/notesMaster" Target="/ppt/notesMasters/notesMaster1.xml" Id="R97fbb48b2ae945c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35176c3025994b32" /><Relationship Type="http://schemas.openxmlformats.org/officeDocument/2006/relationships/notesMaster" Target="/ppt/notesMasters/notesMaster1.xml" Id="R809be36592954fca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832a8cc82e7149a3" /><Relationship Type="http://schemas.openxmlformats.org/officeDocument/2006/relationships/notesMaster" Target="/ppt/notesMasters/notesMaster1.xml" Id="Ra11f9edd67f844f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939f610baa7342a8" /><Relationship Type="http://schemas.openxmlformats.org/officeDocument/2006/relationships/notesMaster" Target="/ppt/notesMasters/notesMaster1.xml" Id="R2ffdbc3f7c214d05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65b3beeca2264627" /><Relationship Type="http://schemas.openxmlformats.org/officeDocument/2006/relationships/notesMaster" Target="/ppt/notesMasters/notesMaster1.xml" Id="Rc4b737a9f2124902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65c6878b46544f3a" /><Relationship Type="http://schemas.openxmlformats.org/officeDocument/2006/relationships/notesMaster" Target="/ppt/notesMasters/notesMaster1.xml" Id="Re91d5e1c31f44a8f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ee1f268d889f4add" /><Relationship Type="http://schemas.openxmlformats.org/officeDocument/2006/relationships/notesMaster" Target="/ppt/notesMasters/notesMaster1.xml" Id="Re70bde0ae62d4b1f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1a6b636cc73149cf" /><Relationship Type="http://schemas.openxmlformats.org/officeDocument/2006/relationships/notesMaster" Target="/ppt/notesMasters/notesMaster1.xml" Id="Rbe68121f04bb4c6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来源：用户提供的平台定位与现有 Space、Agent、任务、看板和知识功能。公开说明：https://baiyumei.xyz/ 。岗位分工和协作结构用于说明配置方式，实际 Agent 组合与系统接入按场景确定，没有统一收益或全部业务准确率承诺。方尖碑为平台概念插画。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来源：用户提供的平台定位与现有 Space、Agent、任务、看板和知识功能。公开说明：https://baiyumei.xyz/ 。岗位分工和协作结构用于说明配置方式，实际 Agent 组合与系统接入按场景确定，没有统一收益或全部业务准确率承诺。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来源：用户提供的平台定位与现有 Space、Agent、任务、看板和知识功能。公开说明：https://baiyumei.xyz/ 。岗位分工和协作结构用于说明配置方式，实际 Agent 组合与系统接入按场景确定，没有统一收益或全部业务准确率承诺。图为协作结构概念插画。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来源：用户提供的平台定位与现有 Space、Agent、任务、看板和知识功能。公开说明：https://baiyumei.xyz/ 。岗位分工和协作结构用于说明配置方式，实际 Agent 组合与系统接入按场景确定，没有统一收益或全部业务准确率承诺。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来源：用户提供的平台定位与现有 Space、Agent、任务、看板和知识功能。公开说明：https://baiyumei.xyz/ 。岗位分工和协作结构用于说明配置方式，实际 Agent 组合与系统接入按场景确定，没有统一收益或全部业务准确率承诺。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来源：用户提供的平台定位与现有 Space、Agent、任务、看板和知识功能。公开说明：https://baiyumei.xyz/ 。岗位分工和协作结构用于说明配置方式，实际 Agent 组合与系统接入按场景确定，没有统一收益或全部业务准确率承诺。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来源：用户提供的平台定位与现有 Space、Agent、任务、看板和知识功能。公开说明：https://baiyumei.xyz/ 。岗位分工和协作结构用于说明配置方式，实际 Agent 组合与系统接入按场景确定，没有统一收益或全部业务准确率承诺。采用企业真实业务数据，人工成本以元/小时计。结果取决于输入口径。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客户：兰溪精强模架有限公司。客户背景与图片来源：http://www.lxjqmj.com/ 和 http://www.lxjqmj.com/intro/1.html 。业务说明：https://baiyumei.xyz/cases/jingqiang/ 。官网照片展示制造环境，不作为历史样例的图纸输入。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客户：兰溪精强模架有限公司。客户背景与图片来源：http://www.lxjqmj.com/ 和 http://www.lxjqmj.com/intro/1.html 。业务说明：https://baiyumei.xyz/cases/jingqiang/ 。官网照片展示制造环境，不作为历史样例的图纸输入。来源：项目方在本会话提供的精强使用反馈，人工一天约完成四五单，Agent单次参考报价不到十分钟。未将不同口径折算为同比效率倍数，耗时受输入资料与图纸复杂度影响，正式报价需人员复核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来源：精强现有历史同口径报价记录，公开采用匿名样例 A 至 F。样例 E 材料2763元、加工3014元、标准件234元、取整差额-1元，总价6010元。历史单价不作为当前采购行情。综合估时用于参考报价，实际生产工艺、设备与工时由企业确认。公开说明：https://baiyumei.xyz/cases/jingqiang/ 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来源：精强现有历史同口径报价记录，公开采用匿名样例 A 至 F。样例 E 材料2763元、加工3014元、标准件234元、取整差额-1元，总价6010元。历史单价不作为当前采购行情。综合估时用于参考报价，实际生产工艺、设备与工时由企业确认。公开说明：https://baiyumei.xyz/cases/jingqiang/ 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来源：精强现有历史同口径报价记录，公开采用匿名样例 A 至 F。样例 E 材料2763元、加工3014元、标准件234元、取整差额-1元，总价6010元。历史单价不作为当前采购行情。综合估时用于参考报价，实际生产工艺、设备与工时由企业确认。公开说明：https://baiyumei.xyz/cases/jingqiang/ 。客户：兰溪精强模架有限公司。客户背景与图片来源：http://www.lxjqmj.com/ 和 http://www.lxjqmj.com/intro/1.html 。业务说明：https://baiyumei.xyz/cases/jingqiang/ 。官网照片展示制造环境，不作为历史样例的图纸输入。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来源：精强现有历史同口径报价记录，公开采用匿名样例 A 至 F。样例 E 材料2763元、加工3014元、标准件234元、取整差额-1元，总价6010元。历史单价不作为当前采购行情。综合估时用于参考报价，实际生产工艺、设备与工时由企业确认。公开说明：https://baiyumei.xyz/cases/jingqiang/ 。截图为模架数字化 Space 公式与受控参数界面，参数以实际配置为准。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客户：浙江百姿化妆品股份有限公司。客户背景与现场图片来源：http://gb.bf-cosmetics.com/ABOUT.html 。业务说明来自现有配方管理、分市场合规预筛与企业知识功能，公开说明：https://baiyumei.xyz/cases/baizi/ 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客户：浙江百姿化妆品股份有限公司。客户背景与现场图片来源：http://gb.bf-cosmetics.com/ABOUT.html 。业务说明来自现有配方管理、分市场合规预筛与企业知识功能，公开说明：https://baiyumei.xyz/cases/baizi/ 。配方助手与合规助手基于同一配方版本、原料资料与企业知识协作。目标市场、评估日期、复配组成及来源影响预筛结果。资料不足保留待确认状态。实际替换、安全与稳定性验证、上市文件和放行由专业人员确认。界面图为通用示意，不披露真实配方、供应商或业务量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客户：浙江百姿化妆品股份有限公司。客户背景与现场图片来源：http://gb.bf-cosmetics.com/ABOUT.html 。业务说明来自现有配方管理、分市场合规预筛与企业知识功能，公开说明：https://baiyumei.xyz/cases/baizi/ 。配方助手与合规助手基于同一配方版本、原料资料与企业知识协作。目标市场、评估日期、复配组成及来源影响预筛结果。资料不足保留待确认状态。实际替换、安全与稳定性验证、上市文件和放行由专业人员确认。界面图为通用示意，不披露真实配方、供应商或业务量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客户：浙江百姿化妆品股份有限公司。客户背景与现场图片来源：http://gb.bf-cosmetics.com/ABOUT.html 。业务说明来自现有配方管理、分市场合规预筛与企业知识功能，公开说明：https://baiyumei.xyz/cases/baizi/ 。“不到一小时快速上手”为项目方提供的业务口径，非独立计时结果。实际用时取决于岗位基础、资料完整度与任务复杂度。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客户：浙江百姿化妆品股份有限公司。客户背景与现场图片来源：http://gb.bf-cosmetics.com/ABOUT.html 。业务说明来自现有配方管理、分市场合规预筛与企业知识功能，公开说明：https://baiyumei.xyz/cases/baizi/ 。销售邮件协作为待实施方案：授权邮箱接入，邮件翻译与中文需求提取，结合企业知识生成中文草稿，人员审核，再翻译为客户语言并发送。可在后续实施中配置授权范围内自动回复。未表示已集成邮箱、自动发送或取得销售成效。图为方案示意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来源：用户指定的采购系统会话、现有厂家采购与供应商协作应用，以及项目方提供的扩展需求。公开说明：https://baiyumei.xyz/cases/procurement/ 。已实现物料维护、XLSX追加导入、供应商档案与独立沟通、分类匹配、采购申请、条件收集、内部上限跟进、报价依据与比较、供应商同意后的应用内语音链路。重复物料编码保留原资料。供应商确认仅表示报价确认，企业决定下单、合同和付款。导出、受控批量更新、到货与质量资料接入、供应商自动评级、实时市场价接入及市场价驱动谈判为规划扩展。示意图采用通用内容，不展示真实供应商、当前市场价或评分。采购透明度用于减少信息盲区与回扣风险，没有绝对消除风险的保证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来源：用户指定的采购系统会话、现有厂家采购与供应商协作应用，以及项目方提供的扩展需求。公开说明：https://baiyumei.xyz/cases/procurement/ 。已实现物料维护、XLSX追加导入、供应商档案与独立沟通、分类匹配、采购申请、条件收集、内部上限跟进、报价依据与比较、供应商同意后的应用内语音链路。重复物料编码保留原资料。供应商确认仅表示报价确认，企业决定下单、合同和付款。导出、受控批量更新、到货与质量资料接入、供应商自动评级、实时市场价接入及市场价驱动谈判为规划扩展。示意图采用通用内容，不展示真实供应商、当前市场价或评分。采购透明度用于减少信息盲区与回扣风险，没有绝对消除风险的保证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来源：用户指定的采购系统会话、现有厂家采购与供应商协作应用，以及项目方提供的扩展需求。公开说明：https://baiyumei.xyz/cases/procurement/ 。已实现物料维护、XLSX追加导入、供应商档案与独立沟通、分类匹配、采购申请、条件收集、内部上限跟进、报价依据与比较、供应商同意后的应用内语音链路。重复物料编码保留原资料。供应商确认仅表示报价确认，企业决定下单、合同和付款。导出、受控批量更新、到货与质量资料接入、供应商自动评级、实时市场价接入及市场价驱动谈判为规划扩展。示意图采用通用内容，不展示真实供应商、当前市场价或评分。采购透明度用于减少信息盲区与回扣风险，没有绝对消除风险的保证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来源：用户指定的采购系统会话、现有厂家采购与供应商协作应用，以及项目方提供的扩展需求。公开说明：https://baiyumei.xyz/cases/procurement/ 。已实现物料维护、XLSX追加导入、供应商档案与独立沟通、分类匹配、采购申请、条件收集、内部上限跟进、报价依据与比较、供应商同意后的应用内语音链路。重复物料编码保留原资料。供应商确认仅表示报价确认，企业决定下单、合同和付款。导出、受控批量更新、到货与质量资料接入、供应商自动评级、实时市场价接入及市场价驱动谈判为规划扩展。示意图采用通用内容，不展示真实供应商、当前市场价或评分。采购透明度用于减少信息盲区与回扣风险，没有绝对消除风险的保证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来源：用户指定的采购系统会话、现有厂家采购与供应商协作应用，以及项目方提供的扩展需求。公开说明：https://baiyumei.xyz/cases/procurement/ 。已实现物料维护、XLSX追加导入、供应商档案与独立沟通、分类匹配、采购申请、条件收集、内部上限跟进、报价依据与比较、供应商同意后的应用内语音链路。重复物料编码保留原资料。供应商确认仅表示报价确认，企业决定下单、合同和付款。导出、受控批量更新、到货与质量资料接入、供应商自动评级、实时市场价接入及市场价驱动谈判为规划扩展。示意图采用通用内容，不展示真实供应商、当前市场价或评分。采购透明度用于减少信息盲区与回扣风险，没有绝对消除风险的保证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客户公司与产品背景：https://www.ajhaiwei.com/h-col-101.html 。图片为客户官网电竞应用空间。业务依据项目方提供的 CoSeat 海威报价助手群记录与现有电竞桌报价资料。当前核价从电竞桌型号开始，电竞椅需配置自身 BOM 与计价规则。页面：https://baiyumei.xyz/cases/haiwei/ 。未套用精强的耗时或误差数字。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依据现有海威报价资料和项目方提供的群聊业务记录。已有 BOM → 有效价格读取 → 计算 → 本轮 Excel 与说明交付。现有金额为已计参考成本，部分物料、加工包装及税利运仍待补齐；没有海威独立的耗时或精度统计。工艺、设备与节拍由生产人员确认。官网：https://baiyumei.xyz/cases/haiwei/ 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客户背景：https://www.clean-link.cn/gy/ 。业务依据项目方提供的 CoSeat 捷霖空气 Space 报价、工艺、PMC、采购助手群与私聊记录。界面为 Obelisk 场景示意，使用演示数据，不是客户真实页面。实际系统连接与权限按实施配置。官网：https://baiyumei.xyz/cases/jielin/ 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现有岗位助手实践支持工艺资料补充、本单 BOM 调整、采购核价暂存及提交、财务报价草稿与发布。通过关联记录核对版本、用量、单位与状态。持续监测事件、提醒、任务调度需按企业系统和权限配置。异常图为方案示意，未承诺自动发现全部异常或绝对数据正确。官网：https://baiyumei.xyz/cases/jielin/ 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来源：用户提供的平台定位与现有 Space、Agent、任务、看板和知识功能。公开说明：https://baiyumei.xyz/ 。岗位分工和协作结构用于说明配置方式，实际 Agent 组合与系统接入按场景确定，没有统一收益或全部业务准确率承诺。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来源：用户提供的平台定位与现有 Space、Agent、任务、看板和知识功能。公开说明：https://baiyumei.xyz/ 。岗位分工和协作结构用于说明配置方式，实际 Agent 组合与系统接入按场景确定，没有统一收益或全部业务准确率承诺。域名和联系方式由用户提供。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f045ff7423542f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43fb7a8f18f4930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a18e25bbeaf4514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140d406bbd34548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a9f453b7a154822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f71408743ae4a5a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617A609E-C697-4408-9A3B-4852D90B106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590800"/>
            <a:ext cx="975360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800" b="1" lang="zh-CN">
                <a:solidFill>
                  <a:schemeClr val="tx1"/>
                </a:solidFill>
                <a:latin typeface="Microsoft YaHei"/>
                <a:ea typeface="Microsoft YaHei"/>
                <a:cs typeface="Microsoft YaHei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Subtitle">
            <a:extLst xmlns:a="http://schemas.openxmlformats.org/drawingml/2006/main">
              <a:ext uri="{FF2B5EF4-FFF2-40B4-BE49-F238E27FC236}">
                <a16:creationId xmlns:a16="http://schemas.microsoft.com/office/drawing/2014/main" id="{D7728108-1D87-42F3-B0A9-F1B560733414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1828800" y="3771900"/>
            <a:ext cx="85344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2100" b="0" lang="zh-CN">
                <a:solidFill>
                  <a:schemeClr val="tx1"/>
                </a:solidFill>
                <a:latin typeface="Microsoft YaHei"/>
                <a:ea typeface="Microsoft YaHei"/>
                <a:cs typeface="Microsoft YaHei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</p:spTree>
  </p:cSld>
</p:sldLayout>
</file>

<file path=ppt/slideLayouts/slideLayout2.xml><?xml version="1.0" encoding="utf-8"?>
<p:sldLayout xmlns:p="http://schemas.openxmlformats.org/presentationml/2006/main">
  <p:cSld name="Section 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ection title">
            <a:extLst xmlns:a="http://schemas.openxmlformats.org/drawingml/2006/main">
              <a:ext uri="{FF2B5EF4-FFF2-40B4-BE49-F238E27FC236}">
                <a16:creationId xmlns:a16="http://schemas.microsoft.com/office/drawing/2014/main" id="{6DDF87F9-515C-4878-8CF5-CB7824B010A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857500"/>
            <a:ext cx="97536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200" b="1" lang="zh-CN">
                <a:solidFill>
                  <a:schemeClr val="tx1"/>
                </a:solidFill>
                <a:latin typeface="Microsoft YaHei"/>
                <a:ea typeface="Microsoft YaHei"/>
                <a:cs typeface="Microsoft YaHei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</p:spTree>
  </p:cSld>
</p:sldLayout>
</file>

<file path=ppt/slideLayouts/slideLayout3.xml><?xml version="1.0" encoding="utf-8"?>
<p:sldLayout xmlns:p="http://schemas.openxmlformats.org/presentationml/2006/main">
  <p:cSld name="Title and Bod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2516A981-02F8-421D-8136-D601BC69F03C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 lang="zh-CN">
                <a:solidFill>
                  <a:schemeClr val="tx1"/>
                </a:solidFill>
                <a:latin typeface="Microsoft YaHei"/>
                <a:ea typeface="Microsoft YaHei"/>
                <a:cs typeface="Microsoft YaHei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Body">
            <a:extLst xmlns:a="http://schemas.openxmlformats.org/drawingml/2006/main">
              <a:ext uri="{FF2B5EF4-FFF2-40B4-BE49-F238E27FC236}">
                <a16:creationId xmlns:a16="http://schemas.microsoft.com/office/drawing/2014/main" id="{72FEF805-674C-4F62-B711-BB0BB9E5F655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108204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 lang="zh-CN">
                <a:solidFill>
                  <a:schemeClr val="tx1"/>
                </a:solidFill>
                <a:latin typeface="Microsoft YaHei"/>
                <a:ea typeface="Microsoft YaHei"/>
                <a:cs typeface="Microsoft YaHei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4.xml><?xml version="1.0" encoding="utf-8"?>
<p:sldLayout xmlns:p="http://schemas.openxmlformats.org/presentationml/2006/main">
  <p:cSld name="Title and Two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Title">
            <a:extLst xmlns:a="http://schemas.openxmlformats.org/drawingml/2006/main">
              <a:ext uri="{FF2B5EF4-FFF2-40B4-BE49-F238E27FC236}">
                <a16:creationId xmlns:a16="http://schemas.microsoft.com/office/drawing/2014/main" id="{829F55A5-DB05-4A7A-AD78-9BF62066279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 lang="zh-CN">
                <a:solidFill>
                  <a:schemeClr val="tx1"/>
                </a:solidFill>
                <a:latin typeface="Microsoft YaHei"/>
                <a:ea typeface="Microsoft YaHei"/>
                <a:cs typeface="Microsoft YaHei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B1EC1CF9-AEC5-448E-B192-E6888733A4B0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 lang="zh-CN">
                <a:solidFill>
                  <a:schemeClr val="tx1"/>
                </a:solidFill>
                <a:latin typeface="Microsoft YaHei"/>
                <a:ea typeface="Microsoft YaHei"/>
                <a:cs typeface="Microsoft YaHei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  <p:sp>
        <p:nvSpPr>
          <p:cNvPr id="3" name="Right column">
            <a:extLst xmlns:a="http://schemas.openxmlformats.org/drawingml/2006/main">
              <a:ext uri="{FF2B5EF4-FFF2-40B4-BE49-F238E27FC236}">
                <a16:creationId xmlns:a16="http://schemas.microsoft.com/office/drawing/2014/main" id="{6F7C1F6B-E0B1-43F3-A578-1566F4FDBE45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4770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 lang="zh-CN">
                <a:solidFill>
                  <a:schemeClr val="tx1"/>
                </a:solidFill>
                <a:latin typeface="Microsoft YaHei"/>
                <a:ea typeface="Microsoft YaHei"/>
                <a:cs typeface="Microsoft YaHei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5.xml><?xml version="1.0" encoding="utf-8"?>
<p:sldLayout xmlns:p="http://schemas.openxmlformats.org/presentationml/2006/main">
  <p:cSld name="Title and One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914EDCE3-F373-43A2-8592-2F792FD156E5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 lang="zh-CN">
                <a:solidFill>
                  <a:schemeClr val="tx1"/>
                </a:solidFill>
                <a:latin typeface="Microsoft YaHei"/>
                <a:ea typeface="Microsoft YaHei"/>
                <a:cs typeface="Microsoft YaHei"/>
              </a:defRPr>
            </a:defPPr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E48736D3-BA41-48EE-84C2-38AA5912D454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 lang="zh-CN">
                <a:solidFill>
                  <a:schemeClr val="tx1"/>
                </a:solidFill>
                <a:latin typeface="Microsoft YaHei"/>
                <a:ea typeface="Microsoft YaHei"/>
                <a:cs typeface="Microsoft YaHei"/>
              </a:defRPr>
            </a:defPPr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6.xml><?xml version="1.0" encoding="utf-8"?>
<p:sldLayout xmlns:p="http://schemas.openxmlformats.org/presentationml/2006/main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f7b6a91b85e4322" /><Relationship Type="http://schemas.openxmlformats.org/officeDocument/2006/relationships/slideLayout" Target="/ppt/slideLayouts/slideLayout1.xml" Id="R5e6cae63628445ae" /><Relationship Type="http://schemas.openxmlformats.org/officeDocument/2006/relationships/slideLayout" Target="/ppt/slideLayouts/slideLayout2.xml" Id="Re1986ca837ca4636" /><Relationship Type="http://schemas.openxmlformats.org/officeDocument/2006/relationships/slideLayout" Target="/ppt/slideLayouts/slideLayout3.xml" Id="R68543401fc634d53" /><Relationship Type="http://schemas.openxmlformats.org/officeDocument/2006/relationships/slideLayout" Target="/ppt/slideLayouts/slideLayout4.xml" Id="R12d4e8876349419d" /><Relationship Type="http://schemas.openxmlformats.org/officeDocument/2006/relationships/slideLayout" Target="/ppt/slideLayouts/slideLayout5.xml" Id="R843ddf1aef2040f8" /><Relationship Type="http://schemas.openxmlformats.org/officeDocument/2006/relationships/slideLayout" Target="/ppt/slideLayouts/slideLayout6.xml" Id="R28e7fde252a641fd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e6cae63628445ae"/>
    <p:sldLayoutId xmlns:r="http://schemas.openxmlformats.org/officeDocument/2006/relationships" id="2147483650" r:id="Re1986ca837ca4636"/>
    <p:sldLayoutId xmlns:r="http://schemas.openxmlformats.org/officeDocument/2006/relationships" id="2147483651" r:id="R68543401fc634d53"/>
    <p:sldLayoutId xmlns:r="http://schemas.openxmlformats.org/officeDocument/2006/relationships" id="2147483652" r:id="R12d4e8876349419d"/>
    <p:sldLayoutId xmlns:r="http://schemas.openxmlformats.org/officeDocument/2006/relationships" id="2147483653" r:id="R843ddf1aef2040f8"/>
    <p:sldLayoutId xmlns:r="http://schemas.openxmlformats.org/officeDocument/2006/relationships" id="2147483654" r:id="R28e7fde252a641fd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 lang="zh-CN">
          <a:solidFill>
            <a:schemeClr val="tx1"/>
          </a:solidFill>
          <a:latin typeface="Microsoft YaHei"/>
          <a:ea typeface="Microsoft YaHei"/>
          <a:cs typeface="Microsoft YaHei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 lang="zh-CN">
          <a:solidFill>
            <a:schemeClr val="tx1"/>
          </a:solidFill>
          <a:latin typeface="Microsoft YaHei"/>
          <a:ea typeface="Microsoft YaHei"/>
          <a:cs typeface="Microsoft YaHei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 lang="zh-CN">
          <a:solidFill>
            <a:schemeClr val="tx1"/>
          </a:solidFill>
          <a:latin typeface="Microsoft YaHei"/>
          <a:ea typeface="Microsoft YaHei"/>
          <a:cs typeface="Microsoft YaHei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 lang="zh-CN">
          <a:solidFill>
            <a:schemeClr val="tx1"/>
          </a:solidFill>
          <a:latin typeface="Microsoft YaHei"/>
          <a:ea typeface="Microsoft YaHei"/>
          <a:cs typeface="Microsoft YaHei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 lang="zh-CN">
          <a:solidFill>
            <a:schemeClr val="tx1"/>
          </a:solidFill>
          <a:latin typeface="Microsoft YaHei"/>
          <a:ea typeface="Microsoft YaHei"/>
          <a:cs typeface="Microsoft YaHei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 lang="zh-CN">
          <a:solidFill>
            <a:schemeClr val="tx1"/>
          </a:solidFill>
          <a:latin typeface="Microsoft YaHei"/>
          <a:ea typeface="Microsoft YaHei"/>
          <a:cs typeface="Microsoft YaHei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 lang="zh-CN">
          <a:solidFill>
            <a:schemeClr val="tx1"/>
          </a:solidFill>
          <a:latin typeface="Microsoft YaHei"/>
          <a:ea typeface="Microsoft YaHei"/>
          <a:cs typeface="Microsoft YaHei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 lang="zh-CN">
          <a:solidFill>
            <a:schemeClr val="tx1"/>
          </a:solidFill>
          <a:latin typeface="Microsoft YaHei"/>
          <a:ea typeface="Microsoft YaHei"/>
          <a:cs typeface="Microsoft YaHei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 lang="zh-CN">
          <a:solidFill>
            <a:schemeClr val="tx1"/>
          </a:solidFill>
          <a:latin typeface="Microsoft YaHei"/>
          <a:ea typeface="Microsoft YaHei"/>
          <a:cs typeface="Microsoft YaHei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 lang="zh-CN">
          <a:solidFill>
            <a:schemeClr val="tx1"/>
          </a:solidFill>
          <a:latin typeface="Microsoft YaHei"/>
          <a:ea typeface="Microsoft YaHei"/>
          <a:cs typeface="Microsoft YaHei"/>
        </a:defRPr>
      </a:lvl9pPr>
    </p:bodyStyle>
    <p:otherStyle>
      <a:lvl1pPr xmlns:a="http://schemas.openxmlformats.org/drawingml/2006/main" marL="0" algn="l">
        <a:buNone/>
        <a:defRPr sz="1800" lang="zh-CN">
          <a:solidFill>
            <a:schemeClr val="tx1"/>
          </a:solidFill>
          <a:latin typeface="Microsoft YaHei"/>
          <a:ea typeface="Microsoft YaHei"/>
          <a:cs typeface="Microsoft YaHei"/>
        </a:defRPr>
      </a:lvl1pPr>
      <a:lvl2pPr xmlns:a="http://schemas.openxmlformats.org/drawingml/2006/main" marL="457200" algn="l">
        <a:buNone/>
        <a:defRPr sz="1800" lang="zh-CN">
          <a:solidFill>
            <a:schemeClr val="tx1"/>
          </a:solidFill>
          <a:latin typeface="Microsoft YaHei"/>
          <a:ea typeface="Microsoft YaHei"/>
          <a:cs typeface="Microsoft YaHei"/>
        </a:defRPr>
      </a:lvl2pPr>
      <a:lvl3pPr xmlns:a="http://schemas.openxmlformats.org/drawingml/2006/main" marL="914400" algn="l">
        <a:buNone/>
        <a:defRPr sz="1800" lang="zh-CN">
          <a:solidFill>
            <a:schemeClr val="tx1"/>
          </a:solidFill>
          <a:latin typeface="Microsoft YaHei"/>
          <a:ea typeface="Microsoft YaHei"/>
          <a:cs typeface="Microsoft YaHei"/>
        </a:defRPr>
      </a:lvl3pPr>
      <a:lvl4pPr xmlns:a="http://schemas.openxmlformats.org/drawingml/2006/main" marL="1371600" algn="l">
        <a:buNone/>
        <a:defRPr sz="1800" lang="zh-CN">
          <a:solidFill>
            <a:schemeClr val="tx1"/>
          </a:solidFill>
          <a:latin typeface="Microsoft YaHei"/>
          <a:ea typeface="Microsoft YaHei"/>
          <a:cs typeface="Microsoft YaHei"/>
        </a:defRPr>
      </a:lvl4pPr>
      <a:lvl5pPr xmlns:a="http://schemas.openxmlformats.org/drawingml/2006/main" marL="1828800" algn="l">
        <a:buNone/>
        <a:defRPr sz="1800" lang="zh-CN">
          <a:solidFill>
            <a:schemeClr val="tx1"/>
          </a:solidFill>
          <a:latin typeface="Microsoft YaHei"/>
          <a:ea typeface="Microsoft YaHei"/>
          <a:cs typeface="Microsoft YaHei"/>
        </a:defRPr>
      </a:lvl5pPr>
      <a:lvl6pPr xmlns:a="http://schemas.openxmlformats.org/drawingml/2006/main" marL="2286000" algn="l">
        <a:buNone/>
        <a:defRPr sz="1800" lang="zh-CN">
          <a:solidFill>
            <a:schemeClr val="tx1"/>
          </a:solidFill>
          <a:latin typeface="Microsoft YaHei"/>
          <a:ea typeface="Microsoft YaHei"/>
          <a:cs typeface="Microsoft YaHei"/>
        </a:defRPr>
      </a:lvl6pPr>
      <a:lvl7pPr xmlns:a="http://schemas.openxmlformats.org/drawingml/2006/main" marL="2743200" algn="l">
        <a:buNone/>
        <a:defRPr sz="1800" lang="zh-CN">
          <a:solidFill>
            <a:schemeClr val="tx1"/>
          </a:solidFill>
          <a:latin typeface="Microsoft YaHei"/>
          <a:ea typeface="Microsoft YaHei"/>
          <a:cs typeface="Microsoft YaHei"/>
        </a:defRPr>
      </a:lvl7pPr>
      <a:lvl8pPr xmlns:a="http://schemas.openxmlformats.org/drawingml/2006/main" marL="3200400" algn="l">
        <a:buNone/>
        <a:defRPr sz="1800" lang="zh-CN">
          <a:solidFill>
            <a:schemeClr val="tx1"/>
          </a:solidFill>
          <a:latin typeface="Microsoft YaHei"/>
          <a:ea typeface="Microsoft YaHei"/>
          <a:cs typeface="Microsoft YaHei"/>
        </a:defRPr>
      </a:lvl8pPr>
      <a:lvl9pPr xmlns:a="http://schemas.openxmlformats.org/drawingml/2006/main" marL="3657600" algn="l">
        <a:buNone/>
        <a:defRPr sz="1800" lang="zh-CN">
          <a:solidFill>
            <a:schemeClr val="tx1"/>
          </a:solidFill>
          <a:latin typeface="Microsoft YaHei"/>
          <a:ea typeface="Microsoft YaHei"/>
          <a:cs typeface="Microsoft YaHei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Microsoft YaHei"/>
        <a:ea typeface="Microsoft YaHei"/>
        <a:cs typeface="Microsoft YaHei"/>
      </a:majorFont>
      <a:minorFont>
        <a:latin typeface="Microsoft YaHei"/>
        <a:ea typeface="Microsoft YaHei"/>
        <a:cs typeface="Microsoft YaHe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6e1da51629de44be" /><Relationship Type="http://schemas.openxmlformats.org/officeDocument/2006/relationships/image" Target="/ppt/media/image.png" Id="Rc515325db5874f6f" /><Relationship Type="http://schemas.openxmlformats.org/officeDocument/2006/relationships/notesSlide" Target="/ppt/notesSlides/notesSlide1.xml" Id="R42182930a820436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b009cdbc62824a01" /><Relationship Type="http://schemas.openxmlformats.org/officeDocument/2006/relationships/notesSlide" Target="/ppt/notesSlides/notesSlide2.xml" Id="R1b33e64853314ba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bbbf578602b4427f" /><Relationship Type="http://schemas.openxmlformats.org/officeDocument/2006/relationships/image" Target="/ppt/media/image2.png" Id="Raba2c286db5745c0" /><Relationship Type="http://schemas.openxmlformats.org/officeDocument/2006/relationships/notesSlide" Target="/ppt/notesSlides/notesSlide3.xml" Id="R88fa0594bec3460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d4f29a250e9746f3" /><Relationship Type="http://schemas.openxmlformats.org/officeDocument/2006/relationships/notesSlide" Target="/ppt/notesSlides/notesSlide4.xml" Id="Rab68ef333cb4412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10afe8a309f849e9" /><Relationship Type="http://schemas.openxmlformats.org/officeDocument/2006/relationships/notesSlide" Target="/ppt/notesSlides/notesSlide5.xml" Id="R0a6b99adf48c477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8782e0cecb34165" /><Relationship Type="http://schemas.openxmlformats.org/officeDocument/2006/relationships/notesSlide" Target="/ppt/notesSlides/notesSlide6.xml" Id="R08577cf12c7a420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e506dd62c7084c7b" /><Relationship Type="http://schemas.openxmlformats.org/officeDocument/2006/relationships/notesSlide" Target="/ppt/notesSlides/notesSlide7.xml" Id="R1ac55ab8838c4b9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c86b92573d4b45ba" /><Relationship Type="http://schemas.openxmlformats.org/officeDocument/2006/relationships/image" Target="/ppt/media/image.jpeg" Id="Rd80c3912f8a84941" /><Relationship Type="http://schemas.openxmlformats.org/officeDocument/2006/relationships/notesSlide" Target="/ppt/notesSlides/notesSlide8.xml" Id="Rdabf8558f332425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9d00533c5dc4a99" /><Relationship Type="http://schemas.openxmlformats.org/officeDocument/2006/relationships/notesSlide" Target="/ppt/notesSlides/notesSlide9.xml" Id="Rf9c810cd3ed0428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2a7103d39db4f88" /><Relationship Type="http://schemas.openxmlformats.org/officeDocument/2006/relationships/chart" Target="/ppt/slides/charts/chart1.xml" Id="Rba97fa1dc56a480b" /><Relationship Type="http://schemas.openxmlformats.org/officeDocument/2006/relationships/notesSlide" Target="/ppt/notesSlides/notesSlide10.xml" Id="R67f58683de60481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39927a824bda4495" /><Relationship Type="http://schemas.openxmlformats.org/officeDocument/2006/relationships/notesSlide" Target="/ppt/notesSlides/notesSlide11.xml" Id="R2ebb262de40e417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404b8397f72476d" /><Relationship Type="http://schemas.openxmlformats.org/officeDocument/2006/relationships/image" Target="/ppt/media/image3.png" Id="R6a14191983e442db" /><Relationship Type="http://schemas.openxmlformats.org/officeDocument/2006/relationships/notesSlide" Target="/ppt/notesSlides/notesSlide12.xml" Id="R7db3cfe07183459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92f8ffe4dc74e65" /><Relationship Type="http://schemas.openxmlformats.org/officeDocument/2006/relationships/image" Target="/ppt/media/image4.png" Id="R4cb8becb28a14282" /><Relationship Type="http://schemas.openxmlformats.org/officeDocument/2006/relationships/notesSlide" Target="/ppt/notesSlides/notesSlide13.xml" Id="Re8b451d35d024f9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99ba8ee4e844753" /><Relationship Type="http://schemas.openxmlformats.org/officeDocument/2006/relationships/image" Target="/ppt/media/image2.jpeg" Id="R6549e145877142af" /><Relationship Type="http://schemas.openxmlformats.org/officeDocument/2006/relationships/notesSlide" Target="/ppt/notesSlides/notesSlide14.xml" Id="Re1bca4e8082747c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4a65ffa403f446c" /><Relationship Type="http://schemas.openxmlformats.org/officeDocument/2006/relationships/image" Target="/ppt/media/image5.png" Id="Re7d2670583f248de" /><Relationship Type="http://schemas.openxmlformats.org/officeDocument/2006/relationships/notesSlide" Target="/ppt/notesSlides/notesSlide15.xml" Id="Rd7c02496bd0c437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4de05d640c848a9" /><Relationship Type="http://schemas.openxmlformats.org/officeDocument/2006/relationships/image" Target="/ppt/media/image3.jpeg" Id="R05b7f7f11a0046ef" /><Relationship Type="http://schemas.openxmlformats.org/officeDocument/2006/relationships/notesSlide" Target="/ppt/notesSlides/notesSlide16.xml" Id="Rf5e476861f09405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07b873bfe8994a94" /><Relationship Type="http://schemas.openxmlformats.org/officeDocument/2006/relationships/notesSlide" Target="/ppt/notesSlides/notesSlide17.xml" Id="R875eb035e9e5402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f00922ad500c4518" /><Relationship Type="http://schemas.openxmlformats.org/officeDocument/2006/relationships/image" Target="/ppt/media/image6.png" Id="R8c70f2bc96a6455f" /><Relationship Type="http://schemas.openxmlformats.org/officeDocument/2006/relationships/notesSlide" Target="/ppt/notesSlides/notesSlide18.xml" Id="R8e1662f10aa7482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7a76723f5ee4c80" /><Relationship Type="http://schemas.openxmlformats.org/officeDocument/2006/relationships/notesSlide" Target="/ppt/notesSlides/notesSlide19.xml" Id="R525e2d62aed1408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7c869dd1031d4c06" /><Relationship Type="http://schemas.openxmlformats.org/officeDocument/2006/relationships/image" Target="/ppt/media/image7.png" Id="R5a268ba0bdef440e" /><Relationship Type="http://schemas.openxmlformats.org/officeDocument/2006/relationships/notesSlide" Target="/ppt/notesSlides/notesSlide20.xml" Id="Ra5cadfd335d944b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55f734da5304926" /><Relationship Type="http://schemas.openxmlformats.org/officeDocument/2006/relationships/image" Target="/ppt/media/image8.png" Id="Rdade958ef5424ec9" /><Relationship Type="http://schemas.openxmlformats.org/officeDocument/2006/relationships/notesSlide" Target="/ppt/notesSlides/notesSlide21.xml" Id="R3a13a6327bcc4a5a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720fc077bdf64d3a" /><Relationship Type="http://schemas.openxmlformats.org/officeDocument/2006/relationships/image" Target="/ppt/media/image9.png" Id="Re1159dbf8f2c4f48" /><Relationship Type="http://schemas.openxmlformats.org/officeDocument/2006/relationships/notesSlide" Target="/ppt/notesSlides/notesSlide22.xml" Id="Re245639c93a740f9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b2e85302645499e" /><Relationship Type="http://schemas.openxmlformats.org/officeDocument/2006/relationships/notesSlide" Target="/ppt/notesSlides/notesSlide23.xml" Id="Rdaf5e733b3784b31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2c65a40fa8824569" /><Relationship Type="http://schemas.openxmlformats.org/officeDocument/2006/relationships/image" Target="/ppt/media/image10.png" Id="R26530fa7646a485d" /><Relationship Type="http://schemas.openxmlformats.org/officeDocument/2006/relationships/notesSlide" Target="/ppt/notesSlides/notesSlide24.xml" Id="Rde13125191da4c03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6ce31872cb434b70" /><Relationship Type="http://schemas.openxmlformats.org/officeDocument/2006/relationships/notesSlide" Target="/ppt/notesSlides/notesSlide25.xml" Id="R330b87dbc85c49b2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a0ed62d39bc44ef" /><Relationship Type="http://schemas.openxmlformats.org/officeDocument/2006/relationships/image" Target="/ppt/media/image11.png" Id="Ra9a9bd49699c4d77" /><Relationship Type="http://schemas.openxmlformats.org/officeDocument/2006/relationships/notesSlide" Target="/ppt/notesSlides/notesSlide26.xml" Id="Ra953bd003548404c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e5aa3215d4a64d19" /><Relationship Type="http://schemas.openxmlformats.org/officeDocument/2006/relationships/notesSlide" Target="/ppt/notesSlides/notesSlide27.xml" Id="R71e1db27ea15478c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c815a0329d304cec" /><Relationship Type="http://schemas.openxmlformats.org/officeDocument/2006/relationships/notesSlide" Target="/ppt/notesSlides/notesSlide28.xml" Id="Rd95fedabe8c34e4a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9fdd90f385b496b" /><Relationship Type="http://schemas.openxmlformats.org/officeDocument/2006/relationships/hyperlink" Target="https://baiyumei.xyz/" TargetMode="External" Id="Rb2cd608dbe674e31" /><Relationship Type="http://schemas.openxmlformats.org/officeDocument/2006/relationships/notesSlide" Target="/ppt/notesSlides/notesSlide29.xml" Id="Rb93585d77f99462e" /></Relationships>
</file>

<file path=ppt/slides/charts/chart1.xml><?xml version="1.0" encoding="utf-8"?>
<c:chartSpace xmlns:c="http://schemas.openxmlformats.org/drawingml/2006/chart">
  <c:lang val="en-US"/>
  <c:chart>
    <c:plotArea>
      <c:barChart>
        <c:barDir val="bar"/>
        <c:grouping val="clustered"/>
        <c:varyColors val="0"/>
        <c:ser>
          <c:idx val="0"/>
          <c:order val="0"/>
          <c:tx>
            <c:v>金额（元）</c:v>
          </c:tx>
          <c:spPr>
            <a:solidFill xmlns:a="http://schemas.openxmlformats.org/drawingml/2006/main">
              <a:srgbClr val="2560E8"/>
            </a:solidFill>
          </c:spPr>
          <c:invertIfNegative val="0"/>
          <c:cat>
            <c:strLit>
              <c:ptCount val="3"/>
              <c:pt idx="0">
                <c:v>材料费</c:v>
              </c:pt>
              <c:pt idx="1">
                <c:v>加工费</c:v>
              </c:pt>
              <c:pt idx="2">
                <c:v>标准件</c:v>
              </c:pt>
            </c:strLit>
          </c:cat>
          <c:val>
            <c:numLit>
              <c:formatCode>General</c:formatCode>
              <c:ptCount val="3"/>
              <c:pt idx="0">
                <c:v>2763</c:v>
              </c:pt>
              <c:pt idx="1">
                <c:v>3014</c:v>
              </c:pt>
              <c:pt idx="2">
                <c:v>234</c:v>
              </c:pt>
            </c:numLit>
          </c:val>
        </c:ser>
        <c:dLbls>
          <c:numFmt formatCode="#,##0" sourceLinked="0"/>
          <c:txPr>
            <a:bodyPr xmlns:a="http://schemas.openxmlformats.org/drawingml/2006/main" anchorCtr="1"/>
            <a:lstStyle xmlns:a="http://schemas.openxmlformats.org/drawingml/2006/main"/>
            <a:p xmlns:a="http://schemas.openxmlformats.org/drawingml/2006/main">
              <a:pPr>
                <a:defRPr sz="1800" b="1" lang="zh-CN">
                  <a:solidFill>
                    <a:srgbClr val="172636"/>
                  </a:solidFill>
                  <a:latin typeface="Microsoft YaHei"/>
                  <a:ea typeface="Microsoft YaHei"/>
                  <a:cs typeface="Microsoft YaHei"/>
                </a:defRPr>
              </a:pPr>
            </a:p>
          </c:txPr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95"/>
        <c:axId val="48650112"/>
        <c:axId val="48672768"/>
      </c:barChart>
      <c:catAx>
        <c:axId val="48650112"/>
        <c:scaling>
          <c:orientation val="minMax"/>
        </c:scaling>
        <c:delete val="1"/>
        <c:axPos val="l"/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D4D4D4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 lang="zh-CN">
                <a:solidFill>
                  <a:srgbClr val="666666"/>
                </a:solidFill>
                <a:latin typeface="Microsoft YaHei"/>
                <a:ea typeface="Microsoft YaHei"/>
                <a:cs typeface="Microsoft YaHei"/>
              </a:defRPr>
            </a:pPr>
          </a:p>
        </c:txPr>
        <c:crossAx val="48672768"/>
      </c:catAx>
      <c:valAx>
        <c:axId val="48672768"/>
        <c:scaling>
          <c:orientation val="minMax"/>
        </c:scaling>
        <c:delete val="0"/>
        <c:axPos val="b"/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DFE5EC"/>
            </a:solidFill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 sz="180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</a:p>
        </c:txPr>
        <c:crossAx val="48650112"/>
        <c:crossBetween val="between"/>
      </c:valAx>
      <c:spPr>
        <a:noFill xmlns:a="http://schemas.openxmlformats.org/drawingml/2006/main"/>
      </c:spPr>
    </c:plotArea>
    <c:plotVisOnly val="1"/>
  </c:chart>
  <c:spPr>
    <a:noFill xmlns:a="http://schemas.openxmlformats.org/drawingml/2006/main"/>
    <a:ln xmlns:a="http://schemas.openxmlformats.org/drawingml/2006/main">
      <a:noFill/>
    </a:ln>
  </c:spPr>
</c:chartSpace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F68AFD9-E531-4932-9F0F-00DD5DD123D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515325db5874f6f"/>
          <a:stretch xmlns:a="http://schemas.openxmlformats.org/drawingml/2006/main"/>
        </p:blipFill>
        <p:spPr>
          <a:xfrm xmlns:a="http://schemas.openxmlformats.org/drawingml/2006/main">
            <a:off x="6305550" y="471488"/>
            <a:ext cx="5495925" cy="5495925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95F0DE-4378-4F51-B66F-B614FB5CB7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38175"/>
            <a:ext cx="619125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6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6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6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72123C4-DB72-4987-A46C-0FF27EA7AC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924050"/>
            <a:ext cx="5476875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55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55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55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多Agent协作平台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C6A904-0BD6-490B-B873-B9696229C1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90900"/>
            <a:ext cx="590550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9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9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9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降本增效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152AD8-E279-496D-BEB4-B21F4CFD53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229100"/>
            <a:ext cx="6334125" cy="800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97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97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97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资产沉淀在公司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13F3052-061E-438A-B187-BB7E44E5DF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096000"/>
            <a:ext cx="10287000" cy="371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5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5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5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产品介绍与客户实践　2026年10月</a:t>
            </a:r>
          </a:p>
        </p:txBody>
      </p:sp>
    </p:spTree>
    <p:extLst>
      <p:ext uri="{BB962C8B-B14F-4D97-AF65-F5344CB8AC3E}">
        <p14:creationId xmlns:p14="http://schemas.microsoft.com/office/powerpoint/2010/main" val="95329895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A1F2EF6-4C90-4B58-9596-A10508A368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企业AI建设的两个业务目标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0E476D2-00C8-40B5-A473-A87C4B891C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755C48-2F5E-4FA8-AD66-FECC1FD6F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17DF41-A5FA-443C-971F-BF6B1BA014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24050"/>
            <a:ext cx="2286000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630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630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630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508EA0-CB2E-4C93-A20F-4ED9D4DD0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162300"/>
            <a:ext cx="5095875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降本增效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7C52581-77F1-47FA-830F-2BCF544CCD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229100"/>
            <a:ext cx="5191125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0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0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Agent 处理重复查找、计算与整理。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20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0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人员集中处理判断、复核与业务沟通。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B368F27-11B3-4146-BAF4-C73FECFF11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1924050"/>
            <a:ext cx="2381250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630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630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630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C05E049-667A-4698-A2AF-EDC347BFF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3162300"/>
            <a:ext cx="49149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资产不随人走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FC4E4B6-2468-4F09-93D8-26D80DC5A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0" y="4229100"/>
            <a:ext cx="4914900" cy="1095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0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0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业务规则和成果归公司管理。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20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0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授权成员能接续使用，持续完善。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AC86444-1054-4DFE-B400-BB5CAFC24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29300"/>
            <a:ext cx="109728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效率改进与经验积累，在同一业务空间中发生。</a:t>
            </a:r>
          </a:p>
        </p:txBody>
      </p:sp>
    </p:spTree>
    <p:extLst>
      <p:ext uri="{BB962C8B-B14F-4D97-AF65-F5344CB8AC3E}">
        <p14:creationId xmlns:p14="http://schemas.microsoft.com/office/powerpoint/2010/main" val="1825473133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B7E7392-7B1F-4CEC-9B76-06A5CD82BC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Space：围绕业务组织协作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15E73A-8DC9-443A-B817-9E77EA46CE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BCE4C1-352D-47DD-83DF-41DF60CE3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626E7EA-B4BA-443F-B2AB-DCF33B088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323975"/>
            <a:ext cx="109728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人员、专业 Agent 与业务工具，共用授权资料与公司知识。</a:t>
            </a:r>
          </a:p>
        </p:txBody>
      </p:sp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0CC0CCB-8990-4572-B8E1-85B5FA182CF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ba2c286db5745c0"/>
          <a:stretch xmlns:a="http://schemas.openxmlformats.org/drawingml/2006/main"/>
        </p:blipFill>
        <p:spPr>
          <a:xfrm xmlns:a="http://schemas.openxmlformats.org/drawingml/2006/main">
            <a:off x="2093395" y="1819275"/>
            <a:ext cx="8005211" cy="4505325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11262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092A626-DF7A-4E77-934F-18686A4266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岗位分工与人员责任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BBC5FA-C131-4092-BD41-EA63996323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A6AD577-6281-49B1-9E35-FA89F41524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04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E42C30A-075E-443D-9350-80DC43765C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38275"/>
            <a:ext cx="10972800" cy="4667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专业任务有分工，关键业务事项有人员负责。</a:t>
            </a:r>
          </a:p>
        </p:txBody>
      </p:sp>
      <p:graphicFrame>
        <p:nvGraphicFrame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5D5FBC8-33E6-4E75-8039-CF3867425AA4}"/>
              </a:ext>
            </a:extLst>
          </p:cNvPr>
          <p:cNvGraphicFramePr/>
          <p:nvPr/>
        </p:nvGraphicFramePr>
        <p:xfrm>
          <a:off xmlns:a="http://schemas.openxmlformats.org/drawingml/2006/main" x="609600" y="2362200"/>
          <a:ext xmlns:a="http://schemas.openxmlformats.org/drawingml/2006/main" cx="10972800" cy="28765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1981200"/>
                <a:gridCol w="4495800"/>
                <a:gridCol w="4495800"/>
              </a:tblGrid>
              <a:tr h="719138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1" lang="zh-CN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任务</a:t>
                      </a:r>
                    </a:p>
                  </a:txBody>
                  <a:tcPr marL="91440" marR="91440" marT="45720" marB="45720" anchor="ctr">
                    <a:solidFill>
                      <a:srgbClr val="101D2B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1" lang="zh-CN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Agent 执行</a:t>
                      </a:r>
                    </a:p>
                  </a:txBody>
                  <a:tcPr marL="91440" marR="91440" marT="45720" marB="45720" anchor="ctr">
                    <a:solidFill>
                      <a:srgbClr val="101D2B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1" lang="zh-CN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人员确认</a:t>
                      </a:r>
                    </a:p>
                  </a:txBody>
                  <a:tcPr marL="91440" marR="91440" marT="45720" marB="45720" anchor="ctr">
                    <a:solidFill>
                      <a:srgbClr val="101D2B"/>
                    </a:solidFill>
                  </a:tcPr>
                </a:tc>
              </a:tr>
              <a:tr h="719138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资料整理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整理授权文件与任务输入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范围、用途与资料口径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</a:tr>
              <a:tr h="719138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专业业务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调用业务工具，生成交付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例外事项与对外承诺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</a:tr>
              <a:tr h="719138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知识沉淀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形成知识与流程候选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归属、适用范围与发布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40B0C3E-ADCD-473B-B721-6C6BB2EAB5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705475"/>
            <a:ext cx="1097280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精强、百姿与采购业务按任务配置 Agent 和工具，关键决策由人员确认。</a:t>
            </a:r>
          </a:p>
        </p:txBody>
      </p:sp>
    </p:spTree>
    <p:extLst>
      <p:ext uri="{BB962C8B-B14F-4D97-AF65-F5344CB8AC3E}">
        <p14:creationId xmlns:p14="http://schemas.microsoft.com/office/powerpoint/2010/main" val="156994582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101D2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E753525-46E7-4A8F-956A-159E3CDEC2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企业知识的沉淀与复用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27ADB44-FFD4-4779-8A37-F9F2ACF3A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1833CED-9E0B-4CFA-BEB1-EFA7725248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05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06D9C42-360B-452D-BCB8-8D627A7437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390650"/>
            <a:ext cx="10972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业务交付留下依据，人员审核形成公司可用的知识。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29EADB-8809-4208-86EF-48CFF15909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90750"/>
            <a:ext cx="21907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495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495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495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8F65356-294F-4669-8483-91922FB1B1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90900"/>
            <a:ext cx="249555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25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25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指定来源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FF736D9-CDB7-4220-8756-679C89C71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257675"/>
            <a:ext cx="24765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授权文件、业务对话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以及已交付成果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9638E8B-30CC-409E-A398-DC02E86489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29000" y="2190750"/>
            <a:ext cx="21907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495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495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495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6B69620-3E94-4263-A409-D032828F58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29000" y="3390900"/>
            <a:ext cx="249555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25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25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整理知识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4486BC6-32FF-4D9C-9606-D36B4D8E16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29000" y="4257675"/>
            <a:ext cx="24765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保留原始依据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明确适用范围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3C004E6-EA7F-4AE5-9964-7499342D78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48400" y="2190750"/>
            <a:ext cx="21907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495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495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495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A8A5F67-2A5C-4506-AB60-54B1CCAFC3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48400" y="3390900"/>
            <a:ext cx="249555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25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25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人员发布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EEF4EAF-7262-41C5-BFF4-78B337A08F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48400" y="4257675"/>
            <a:ext cx="24765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确认公司归属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审核发布内容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CB23550-0C54-4C75-93ED-86CA8DCCCC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67800" y="2190750"/>
            <a:ext cx="21907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495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495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495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rPr>
              <a:t>04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0916817-BD08-4EA0-80BB-2837272DDD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67800" y="3390900"/>
            <a:ext cx="249555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25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25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接续使用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C0AB937-4140-45A6-90FC-BEBD111F1A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67800" y="4257675"/>
            <a:ext cx="24765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授权岗位复用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持续维护版本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1A26BDD-D40D-4CDE-9555-CC2957B4CF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915025"/>
            <a:ext cx="109728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7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7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知识的来源、归属和修订记录，与内容一起保留。</a:t>
            </a:r>
          </a:p>
        </p:txBody>
      </p:sp>
    </p:spTree>
    <p:extLst>
      <p:ext uri="{BB962C8B-B14F-4D97-AF65-F5344CB8AC3E}">
        <p14:creationId xmlns:p14="http://schemas.microsoft.com/office/powerpoint/2010/main" val="1350105454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5350EFD-9F26-4BD3-9F53-77BE63158D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人员变动后的业务连续性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6F39A3D-E976-4CF8-ADFD-361737E05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6612D11-8C84-4868-B458-9858D6BE00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06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F29BF0C-99AE-456D-A376-3D7C4F907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24050"/>
            <a:ext cx="5334000" cy="6762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77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77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77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留下来的，是业务依据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8CE124-6196-4F99-9222-5850A3A58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981325"/>
            <a:ext cx="4714875" cy="22574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岗位经验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33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业务规则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33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交付成果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22D87D3-6C33-40EC-863D-41C25085C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48425" y="1924050"/>
            <a:ext cx="5133975" cy="6762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62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62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62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接手的人，有清楚的起点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85225A3-D422-4E97-BD47-4E849C1785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48425" y="3162300"/>
            <a:ext cx="5133975" cy="1800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组织调整成员与访问范围。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新同事查阅已有资料与处理记录，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继续跟进任务并完善知识。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1912D42-9BE9-440F-A7A6-E7C8D9213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29300"/>
            <a:ext cx="109728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个人资料与公司资料区分归属，公司知识按权限持续使用。</a:t>
            </a:r>
          </a:p>
        </p:txBody>
      </p:sp>
    </p:spTree>
    <p:extLst>
      <p:ext uri="{BB962C8B-B14F-4D97-AF65-F5344CB8AC3E}">
        <p14:creationId xmlns:p14="http://schemas.microsoft.com/office/powerpoint/2010/main" val="113144222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158B8EE-602C-4F89-B462-E72CB67385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业务效益的评估口径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0ED94DA-8E2C-4819-BF3F-89C1C130B1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AFC15D4-7412-4C91-A651-64186B303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07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76BFA21-3BF8-4343-8523-A90A6BF48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14500"/>
            <a:ext cx="109728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75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75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75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月度净收益估算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027EDB7-61B8-48E5-9FFB-B43806D871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609850"/>
            <a:ext cx="109728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22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22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22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业务次数 × 每次节省分钟 ÷ 60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322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22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× 人工小时成本 − 月运行成本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DF2671E-AACB-4FBA-B9D5-ED896A7F8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905375"/>
            <a:ext cx="3390900" cy="4667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人工投入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061EEE7-F755-4CF6-BA1E-D32C43E2A4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600700"/>
            <a:ext cx="33909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计入复核与异常处理时间。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9537E95-B26D-42B2-A601-87DC4EEA48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00550" y="4905375"/>
            <a:ext cx="3390900" cy="4667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交付质量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6DA7783-C8BA-4D7C-B6AB-D783A39652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00550" y="5600700"/>
            <a:ext cx="33909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关注返工、缺项与响应周期。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B7E936E-E820-4A8F-A42B-B28EF995F5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4905375"/>
            <a:ext cx="3390900" cy="4667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运行成本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10B0A8E-E2AA-4BAB-AA7E-36A7A6F8A7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5600700"/>
            <a:ext cx="33909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计入模型、运维等实际费用。</a:t>
            </a:r>
          </a:p>
        </p:txBody>
      </p:sp>
    </p:spTree>
    <p:extLst>
      <p:ext uri="{BB962C8B-B14F-4D97-AF65-F5344CB8AC3E}">
        <p14:creationId xmlns:p14="http://schemas.microsoft.com/office/powerpoint/2010/main" val="230314301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101D2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F8C085D-19EA-4A79-BAA1-20AA0119AF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904875"/>
            <a:ext cx="48958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rPr>
              <a:t>客户实践　制造业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9FFB100-0EBD-482B-A5A3-580378852F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52650"/>
            <a:ext cx="5048250" cy="971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4575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4575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4575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精强模架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1A70B5-29F2-406B-A1C9-3BEB52CED3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52800"/>
            <a:ext cx="5181600" cy="7715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925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925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925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报价数字化协作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EA7CA7C-D09C-493D-8D72-1743D6032F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886325"/>
            <a:ext cx="50006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7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7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7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兰溪精强模架有限公司</a:t>
            </a:r>
          </a:p>
        </p:txBody>
      </p:sp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CB69E9E-DC43-4889-AA5F-288F9008D66F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0c3912f8a84941"/>
          <a:stretch xmlns:a="http://schemas.openxmlformats.org/drawingml/2006/main"/>
        </p:blipFill>
        <p:spPr>
          <a:xfrm xmlns:a="http://schemas.openxmlformats.org/drawingml/2006/main">
            <a:off x="5857875" y="1515403"/>
            <a:ext cx="5724525" cy="3712895"/>
          </a:xfrm>
          <a:prstGeom xmlns:a="http://schemas.openxmlformats.org/drawingml/2006/main" prst="rect">
            <a:avLst/>
          </a:prstGeom>
        </p:spPr>
      </p:pic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C2145A9-4CCF-4A66-B013-2B25289C3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A12AA2A-A590-458F-ABDF-F250C73108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08</a:t>
            </a:r>
          </a:p>
        </p:txBody>
      </p:sp>
    </p:spTree>
    <p:extLst>
      <p:ext uri="{BB962C8B-B14F-4D97-AF65-F5344CB8AC3E}">
        <p14:creationId xmlns:p14="http://schemas.microsoft.com/office/powerpoint/2010/main" val="3683522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0CE7002-CBDF-46EC-8C86-EAE8C33993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精强：询价响应与报价效率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7C219D5-E85F-494F-A01C-D44D98B67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0D90E34-AD2B-44B7-B79E-277EE767A9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09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CE9315-82CA-45A7-990D-BE68BCDB1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33550"/>
            <a:ext cx="4619625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人工报价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61F3EFA-6C7D-4EC1-901B-02D0095D23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0"/>
            <a:ext cx="4800600" cy="12668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75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75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75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4–5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BF6E55D-1540-48AE-99BB-CA89990A8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8175" y="3838575"/>
            <a:ext cx="447675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单 / 天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4F6377A-6020-4E30-BE99-507EC05513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86550" y="1733550"/>
            <a:ext cx="489585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Agent 参考报价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FF1F24C-1FB5-4CA3-A92A-7E22804DB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86550" y="2381250"/>
            <a:ext cx="4895850" cy="12668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75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75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75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&lt;10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284012E-1C7C-4E7F-8A70-D5C038A88D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24650" y="3838575"/>
            <a:ext cx="4762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分钟 / 单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C856D4D-13C7-4C41-95D7-B3A45B9255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953000"/>
            <a:ext cx="10972800" cy="533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25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25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更快形成参考报价。报价人员专注复核与关键判断。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591AC4D-66D5-4A1F-A4D8-945057C5A6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48350"/>
            <a:ext cx="109728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4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4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4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项目方提供的案例使用反馈。实际耗时随资料完整度与图纸复杂度变化，正式报价需人员复核。</a:t>
            </a:r>
          </a:p>
        </p:txBody>
      </p:sp>
    </p:spTree>
    <p:extLst>
      <p:ext uri="{BB962C8B-B14F-4D97-AF65-F5344CB8AC3E}">
        <p14:creationId xmlns:p14="http://schemas.microsoft.com/office/powerpoint/2010/main" val="11176408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D8B007D-F76B-4020-9777-FC0E38E80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精强：报价清单与成本结构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69FCE65-074A-467E-B482-143C153F0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9D43CC7-1C8F-45B1-B1DA-B13F7AF791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10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9F5ADDD-7486-41FC-A2D4-F3FE452B3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71650"/>
            <a:ext cx="48006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0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0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历史样例 E　制造参考价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6C37208-68B7-44F8-A469-A2796CF4F2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495550"/>
            <a:ext cx="4695825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66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66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66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6,010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8030AD6-A2AF-49F5-BF1F-AC0F11A57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8175" y="3905250"/>
            <a:ext cx="4667250" cy="3905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0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0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元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016AB7B-7A96-49F1-9234-F96AFC0AE7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72025"/>
            <a:ext cx="4743450" cy="1038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尺寸与重量、参考工时和采购依据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逐项汇入报价，便于复核与定价。</a:t>
            </a:r>
          </a:p>
        </p:txBody>
      </p:sp>
      <p:graphicFrame>
        <p:nvGraphicFramePr>
          <p:cNvPr id="8" name="Chart">
            <a:extLst xmlns:a="http://schemas.openxmlformats.org/drawingml/2006/main">
              <a:ext uri="{FF2B5EF4-FFF2-40B4-BE49-F238E27FC236}">
                <a16:creationId xmlns:a16="http://schemas.microsoft.com/office/drawing/2014/main" id="{70057852-7522-4650-AE11-9C2AA8B65D0C}"/>
              </a:ext>
            </a:extLst>
          </p:cNvPr>
          <p:cNvGraphicFramePr/>
          <p:nvPr/>
        </p:nvGraphicFramePr>
        <p:xfrm>
          <a:off xmlns:a="http://schemas.openxmlformats.org/drawingml/2006/main" x="5743575" y="1838325"/>
          <a:ext xmlns:a="http://schemas.openxmlformats.org/drawingml/2006/main" cx="5838825" cy="3171825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ba97fa1dc56a480b"/>
          </a:graphicData>
        </a:graphic>
      </p:graphicFrame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B75FAE2-60E4-483D-A73A-DF92ADCDB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43575" y="5305425"/>
            <a:ext cx="5838825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成本更清楚，企业能在利润目标内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制定更有竞争力的客户价格。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EE75F8F-FC63-4175-B56A-B423C7122C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000750"/>
            <a:ext cx="109728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2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2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历史口径，整元取整差额 −1 元。税运及部分规格、加工要求待确认。</a:t>
            </a:r>
          </a:p>
        </p:txBody>
      </p:sp>
    </p:spTree>
    <p:extLst>
      <p:ext uri="{BB962C8B-B14F-4D97-AF65-F5344CB8AC3E}">
        <p14:creationId xmlns:p14="http://schemas.microsoft.com/office/powerpoint/2010/main" val="2107004281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3701684-1F65-4D93-8D2E-DCCED5398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精强：多组同口径历史报价记录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12BAA7F-4167-4A9B-B6D1-6FC5BD3CC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5F1380-A6F2-458A-8E31-6912C4BE09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11</a:t>
            </a:r>
          </a:p>
        </p:txBody>
      </p:sp>
      <p:graphicFrame>
        <p:nvGraphicFrame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8EEC6D7-F24C-4A25-A719-85A31814713F}"/>
              </a:ext>
            </a:extLst>
          </p:cNvPr>
          <p:cNvGraphicFramePr/>
          <p:nvPr/>
        </p:nvGraphicFramePr>
        <p:xfrm>
          <a:off xmlns:a="http://schemas.openxmlformats.org/drawingml/2006/main" x="609600" y="1609725"/>
          <a:ext xmlns:a="http://schemas.openxmlformats.org/drawingml/2006/main" cx="10972800" cy="345757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1295400"/>
                <a:gridCol w="3381375"/>
                <a:gridCol w="3381375"/>
                <a:gridCol w="2914650"/>
              </a:tblGrid>
              <a:tr h="493939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1" lang="zh-CN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样例</a:t>
                      </a:r>
                    </a:p>
                  </a:txBody>
                  <a:tcPr marL="91440" marR="91440" marT="45720" marB="45720" anchor="ctr">
                    <a:solidFill>
                      <a:srgbClr val="101D2B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1" lang="zh-CN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历史参考价（元）</a:t>
                      </a:r>
                    </a:p>
                  </a:txBody>
                  <a:tcPr marL="91440" marR="91440" marT="45720" marB="45720" anchor="ctr">
                    <a:solidFill>
                      <a:srgbClr val="101D2B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1" lang="zh-CN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平台参考价（元）</a:t>
                      </a:r>
                    </a:p>
                  </a:txBody>
                  <a:tcPr marL="91440" marR="91440" marT="45720" marB="45720" anchor="ctr">
                    <a:solidFill>
                      <a:srgbClr val="101D2B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1" lang="zh-CN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差异</a:t>
                      </a:r>
                    </a:p>
                  </a:txBody>
                  <a:tcPr marL="91440" marR="91440" marT="45720" marB="45720" anchor="ctr">
                    <a:solidFill>
                      <a:srgbClr val="101D2B"/>
                    </a:solidFill>
                  </a:tcPr>
                </a:tc>
              </a:tr>
              <a:tr h="493939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A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3,580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3,578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−0.06%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</a:tr>
              <a:tr h="493939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B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3,485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3,485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0.00%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</a:tr>
              <a:tr h="493939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C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3,545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3,546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+0.03%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</a:tr>
              <a:tr h="493939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D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8,327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8,327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0.00%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</a:tr>
              <a:tr h="493939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E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6,060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6,010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−0.83%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</a:tr>
              <a:tr h="493939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F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8,250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8,260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75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+0.12%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</a:tr>
            </a:tbl>
          </a:graphicData>
        </a:graphic>
      </p:graphicFrame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14235EA-86C0-45FC-9738-ACAA8199C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410200"/>
            <a:ext cx="109728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本页样例差异均在 ±5% 内，最大绝对差异为 0.83%。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044E13-7701-4F5A-950E-AD1FD17F7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038850"/>
            <a:ext cx="109728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35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35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差异 =（平台参考价 − 历史参考价）÷ 历史参考价。历史样例不代表所有订单的报价精度。</a:t>
            </a:r>
          </a:p>
        </p:txBody>
      </p:sp>
    </p:spTree>
    <p:extLst>
      <p:ext uri="{BB962C8B-B14F-4D97-AF65-F5344CB8AC3E}">
        <p14:creationId xmlns:p14="http://schemas.microsoft.com/office/powerpoint/2010/main" val="1765680555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66A5259-2F32-4E1B-853A-25BCE2DCBA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精强：工艺清单与后续排产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D477B1-0EA1-4583-A827-3EBC6F15C0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1FC6EC-C59B-4549-8763-878FE421A8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12</a:t>
            </a:r>
          </a:p>
        </p:txBody>
      </p:sp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F176F25-84BC-416E-8DE2-65A72E15DE0E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a14191983e442db"/>
          <a:stretch xmlns:a="http://schemas.openxmlformats.org/drawingml/2006/main"/>
        </p:blipFill>
        <p:spPr>
          <a:xfrm xmlns:a="http://schemas.openxmlformats.org/drawingml/2006/main">
            <a:off x="609600" y="1993106"/>
            <a:ext cx="4819650" cy="3614738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11EF36-D1BB-455A-A105-23D524D8B6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72175" y="1676400"/>
            <a:ext cx="5610225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32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32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32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报价时形成工艺，接单后接续生产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C7377B4-0F13-4AE4-9D86-E077674F90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72175" y="2771775"/>
            <a:ext cx="561022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板件与工序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FB1F07B-4933-48D0-8723-30F13A8695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72175" y="3238500"/>
            <a:ext cx="5610225" cy="5048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对应板件身份、尺寸、数量与加工路线。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8B6DE26-6D96-4F86-9D42-6EEE17A866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72175" y="3838575"/>
            <a:ext cx="561022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参考工时与费用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0BF5A3B-E4CE-472F-B2A6-15C52F6FE9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72175" y="4305300"/>
            <a:ext cx="5610225" cy="5048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采用工时、费率、金额及其来源。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1F3D93D-86B1-4711-867E-8F9638AE8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72175" y="4905375"/>
            <a:ext cx="561022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生产人员接续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D3FC49B-766E-446C-81B9-5A6B980870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72175" y="5372100"/>
            <a:ext cx="5610225" cy="5048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确认实际路线、设备与工时后组织排产。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0983665-8E16-4FC4-A6E7-4BA4EC7A0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991225"/>
            <a:ext cx="10972800" cy="3524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4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4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4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逐板工艺随报价交付。报价工时为参考估算，实际生产安排由企业确认。</a:t>
            </a:r>
          </a:p>
        </p:txBody>
      </p:sp>
    </p:spTree>
    <p:extLst>
      <p:ext uri="{BB962C8B-B14F-4D97-AF65-F5344CB8AC3E}">
        <p14:creationId xmlns:p14="http://schemas.microsoft.com/office/powerpoint/2010/main" val="2067000798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1ADD20F-F240-4E21-A6D8-62A596E679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精强 Space：采购价、规则与台账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1C4C95-DA48-4215-8697-F7A99F646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6E7202-945B-4459-9BA0-6767A4733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13</a:t>
            </a:r>
          </a:p>
        </p:txBody>
      </p:sp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D30129-4601-4438-A00C-2F30CFB6662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cb8becb28a14282"/>
          <a:stretch xmlns:a="http://schemas.openxmlformats.org/drawingml/2006/main"/>
        </p:blipFill>
        <p:spPr>
          <a:xfrm xmlns:a="http://schemas.openxmlformats.org/drawingml/2006/main">
            <a:off x="611552" y="1790700"/>
            <a:ext cx="7787545" cy="4105275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97B5662-7A8E-4305-9640-66C37044DF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72525" y="1657350"/>
            <a:ext cx="2809875" cy="447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采购价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6A984BA-EFA8-416F-9824-02E1EFD0B5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72525" y="2209800"/>
            <a:ext cx="2809875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维护含税、不含税价及有效期，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支持导入采购表。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2D60D2B-FFB1-4EA9-9105-7925BD8647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72525" y="3057525"/>
            <a:ext cx="2809875" cy="447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规则与知识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72C6716-1F10-43AB-9E6F-AC9855E0A9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72525" y="3609975"/>
            <a:ext cx="2809875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参数变更同步业务说明，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后续报价读取当前配置。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2070100-7AB0-484C-8342-4F73478A1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72525" y="4457700"/>
            <a:ext cx="2809875" cy="447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业务台账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552F204-30B4-4549-9404-21F99F7C76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72525" y="5010150"/>
            <a:ext cx="2809875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查看发起人、执行助手、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金额与交付记录。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BB2A063-3D08-4E11-B0F4-66B5DDE071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057900"/>
            <a:ext cx="109728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35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35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客户 Space 的行业应用。采购人员维护有效价格，历史报价保留当轮依据。</a:t>
            </a:r>
          </a:p>
        </p:txBody>
      </p:sp>
    </p:spTree>
    <p:extLst>
      <p:ext uri="{BB962C8B-B14F-4D97-AF65-F5344CB8AC3E}">
        <p14:creationId xmlns:p14="http://schemas.microsoft.com/office/powerpoint/2010/main" val="1554409116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101D2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1A582C6-ED46-48E6-AACB-D0157BD636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904875"/>
            <a:ext cx="5133975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rPr>
              <a:t>客户实践　化妆品行业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80AF8DA-1073-4F8C-9B72-E1D21D71D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52650"/>
            <a:ext cx="5343525" cy="971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420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420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420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百姿化妆品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37087E-85CD-4D42-BF10-7E542DBC4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52800"/>
            <a:ext cx="5324475" cy="7715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925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925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925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配方与合规协作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7DB58DD-1B8E-4022-9B6F-45ADB4F42B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924425"/>
            <a:ext cx="5381625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浙江百姿化妆品股份有限公司</a:t>
            </a:r>
          </a:p>
        </p:txBody>
      </p:sp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6A22453-2CB0-4B8D-88D4-314DACB65F3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549e145877142af"/>
          <a:stretch xmlns:a="http://schemas.openxmlformats.org/drawingml/2006/main"/>
        </p:blipFill>
        <p:spPr>
          <a:xfrm xmlns:a="http://schemas.openxmlformats.org/drawingml/2006/main">
            <a:off x="6130653" y="1333500"/>
            <a:ext cx="5388519" cy="4048125"/>
          </a:xfrm>
          <a:prstGeom xmlns:a="http://schemas.openxmlformats.org/drawingml/2006/main" prst="rect">
            <a:avLst/>
          </a:prstGeom>
        </p:spPr>
      </p:pic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4DBB67E-FD65-464E-8143-6894E2D8B3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A895379-8BE5-42C9-98E5-845BA3B1E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696877851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EB4344C-FE52-4AB6-BFEE-D4E541FD94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百姿：配方助手与合规助手协作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01194D3-2EDA-4A93-8E5C-032F12C21B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45DF275-EA69-4353-8D38-630178F994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15</a:t>
            </a:r>
          </a:p>
        </p:txBody>
      </p:sp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C17A28F-91EF-41FB-81F5-D3B44B7AD03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7d2670583f248de"/>
          <a:stretch xmlns:a="http://schemas.openxmlformats.org/drawingml/2006/main"/>
        </p:blipFill>
        <p:spPr>
          <a:xfrm xmlns:a="http://schemas.openxmlformats.org/drawingml/2006/main">
            <a:off x="1695673" y="1304925"/>
            <a:ext cx="8800655" cy="49530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116529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2E8B908-573E-4B7E-BA7B-F142E073F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百姿：按市场交付问题与依据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5BF396-9B61-488B-8C7A-C635E5004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1C54F8-DE89-4E29-8E06-55FD896C85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BCA8DC9-4CEF-40CD-9AC4-6FAD0F1789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85950"/>
            <a:ext cx="7429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5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5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5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1316676-45B2-493B-B0BE-BA4109236C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90675" y="1885950"/>
            <a:ext cx="5124450" cy="5048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明确评估条件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EE4E3D9-3244-439C-B3B8-C1DFC9B64D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90675" y="2476500"/>
            <a:ext cx="5124450" cy="638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目标市场、产品用途与评估日期。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1029BAF-EC69-423F-81EB-70CB257D9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152775"/>
            <a:ext cx="7429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5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5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5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E47AB1B-7846-4145-BBF1-E896ED3006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90675" y="3152775"/>
            <a:ext cx="5124450" cy="5048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整理组成资料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477B7D6-0311-468F-8F1B-66C6A276B8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90675" y="3743325"/>
            <a:ext cx="5124450" cy="638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原料身份、复配组分与浓度，保留缺口。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33A75CA-A985-4A37-BC26-EB7C097AC3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19600"/>
            <a:ext cx="7429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5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5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5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C74B360-0134-4BD3-A999-30A84B7DB5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90675" y="4419600"/>
            <a:ext cx="5124450" cy="5048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处理问题与调整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09D90F5-B5C4-4E29-8A1E-79AA37F633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590675" y="5010150"/>
            <a:ext cx="5124450" cy="638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列出依据和补充事项，调整后形成新版本。</a:t>
            </a:r>
          </a:p>
        </p:txBody>
      </p:sp>
      <p:pic>
        <p:nvPic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80330F6-6DBD-4E32-9B86-70B3289391D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5b7f7f11a0046ef"/>
          <a:stretch xmlns:a="http://schemas.openxmlformats.org/drawingml/2006/main"/>
        </p:blipFill>
        <p:spPr>
          <a:xfrm xmlns:a="http://schemas.openxmlformats.org/drawingml/2006/main">
            <a:off x="7319963" y="1952625"/>
            <a:ext cx="4191000" cy="3143250"/>
          </a:xfrm>
          <a:prstGeom xmlns:a="http://schemas.openxmlformats.org/drawingml/2006/main" prst="rect">
            <a:avLst/>
          </a:prstGeom>
        </p:spPr>
      </p:pic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75DDAB3-2E73-470C-A011-A5DE42DD1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48525" y="5305425"/>
            <a:ext cx="4333875" cy="752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配方调整后，可接续成本比较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与新一轮分市场预筛。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C6B9B83-34AA-4A71-A828-17143EFB9F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057900"/>
            <a:ext cx="10972800" cy="3143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2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2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2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合规预筛支持专业复核。实际替换、安全与稳定性验证、上市文件和放行由企业专业人员确认。</a:t>
            </a:r>
          </a:p>
        </p:txBody>
      </p:sp>
    </p:spTree>
    <p:extLst>
      <p:ext uri="{BB962C8B-B14F-4D97-AF65-F5344CB8AC3E}">
        <p14:creationId xmlns:p14="http://schemas.microsoft.com/office/powerpoint/2010/main" val="824246266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E419894-E759-4091-8867-C2564106C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百姿：业务经验与新人接续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BFEEA14-567C-4C29-B704-21C2C2929F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B3513EE-9D0B-4E31-AF64-345B66C377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40C4552-0479-43B8-98F7-DD39BF5EFA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62125"/>
            <a:ext cx="48196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25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25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新人快速上手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B423E1-45BB-4A5C-8E2C-B5E24C02E6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90775"/>
            <a:ext cx="4572000" cy="1371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8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8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8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&lt;1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12BAD89-2A53-4BF1-94CC-9DA864C7EF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057650"/>
            <a:ext cx="4572000" cy="447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4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4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4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小时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CB0BCB5-10EA-4D72-A331-5E8F17C1D1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29200"/>
            <a:ext cx="5210175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知识有入口，任务有上下文。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D9685A8-082D-4CF7-B679-776E0974DC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05575" y="1895475"/>
            <a:ext cx="50768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配方版本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BB93EE9-B458-4E15-8B33-4522EF4053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05575" y="2524125"/>
            <a:ext cx="5076825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了解当前版本与每一轮处理状态。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68EE64E-E16D-4F1E-965D-7A965F922C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05575" y="3190875"/>
            <a:ext cx="50768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处理经验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9C11CE1-E04F-4D6A-ABAC-7AF648DD36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05575" y="3819525"/>
            <a:ext cx="5076825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查阅已确认的调整思路、来源与适用范围。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A68F10D-8C76-41E3-BE1A-1E08D3A9E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05575" y="4486275"/>
            <a:ext cx="50768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7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岗位接续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229EF91-BD73-4650-8183-0F0279D01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05575" y="5114925"/>
            <a:ext cx="5076825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围绕公司已有知识提问，继续跟进任务。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1B4DB0C-A633-4BE7-B2EF-FEA6024BD3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029325"/>
            <a:ext cx="109728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35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35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35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项目方提供的业务口径。具体上手用时取决于岗位基础、资料完整度与任务复杂度。</a:t>
            </a:r>
          </a:p>
        </p:txBody>
      </p:sp>
    </p:spTree>
    <p:extLst>
      <p:ext uri="{BB962C8B-B14F-4D97-AF65-F5344CB8AC3E}">
        <p14:creationId xmlns:p14="http://schemas.microsoft.com/office/powerpoint/2010/main" val="416508573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F0DC1A3-268F-4A1E-8B8D-12A6152A0C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多语言销售邮件协作方案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6578D4E-83B0-40AA-9BC2-CD1C9DD254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BCA92B-3E32-4AC5-8836-0FA84B5DDB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850FA2A-A7D7-4873-A4B2-10F87A854C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96500" y="523875"/>
            <a:ext cx="1485900" cy="447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87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87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7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待实施</a:t>
            </a:r>
          </a:p>
        </p:txBody>
      </p:sp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326EEB-ACF0-46FE-ACAA-8D3F35A32A5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c70f2bc96a6455f"/>
          <a:stretch xmlns:a="http://schemas.openxmlformats.org/drawingml/2006/main"/>
        </p:blipFill>
        <p:spPr>
          <a:xfrm xmlns:a="http://schemas.openxmlformats.org/drawingml/2006/main">
            <a:off x="1695673" y="1304925"/>
            <a:ext cx="8800655" cy="49530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148180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01D2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D8CE7D6-FCA6-4E31-81C6-641B9D4941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81050"/>
            <a:ext cx="9525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rPr>
              <a:t>业务场景　企业采购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556F255-D6FB-476D-898E-0F45DC4217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76425"/>
            <a:ext cx="10668000" cy="1009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510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510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510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采购协作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0739026-D2E2-4CC8-AEA8-961170EF5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105150"/>
            <a:ext cx="10972800" cy="752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000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000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000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企业数据与供应商经验沉淀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77DC2A-816F-4E8C-A3AA-B35A28E47E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676775"/>
            <a:ext cx="5238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1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250" b="1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250" b="1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rPr>
              <a:t>Agent 询价与语音沟通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28E621-B2BC-4FF0-A073-92AC6B3359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305425"/>
            <a:ext cx="5257800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95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95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95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按规则收集条款，人员处理决策。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9DA4A42-D7A4-4188-953E-6A1D0A77B4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4676775"/>
            <a:ext cx="50101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1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250" b="1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250" b="1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rPr>
              <a:t>企业物料与供应商资产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C40254F-C524-45FE-94F9-4114EFB6CF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5305425"/>
            <a:ext cx="5010150" cy="5810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95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95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95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采购资料和沟通依据留在公司。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99CD1C1-287E-47BE-A852-6F237A0CB4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6BFE11E-1A10-4018-9E1A-FB65E58410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19</a:t>
            </a:r>
          </a:p>
        </p:txBody>
      </p:sp>
    </p:spTree>
    <p:extLst>
      <p:ext uri="{BB962C8B-B14F-4D97-AF65-F5344CB8AC3E}">
        <p14:creationId xmlns:p14="http://schemas.microsoft.com/office/powerpoint/2010/main" val="1846035562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2268B25-2C0F-4DFC-8837-6DFCE1F8C1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采购：物料与有效采购价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5DA3C9-1087-41F7-B3D1-B837CDC511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581BD1-FC4F-4787-9434-D061EB4BAA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20</a:t>
            </a:r>
          </a:p>
        </p:txBody>
      </p:sp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9C66CC9-A831-467B-8856-90CB96DBFF1E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a268ba0bdef440e"/>
          <a:stretch xmlns:a="http://schemas.openxmlformats.org/drawingml/2006/main"/>
        </p:blipFill>
        <p:spPr>
          <a:xfrm xmlns:a="http://schemas.openxmlformats.org/drawingml/2006/main">
            <a:off x="614894" y="1819275"/>
            <a:ext cx="7971362" cy="4486275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3A6E862-0812-4853-BB2A-01690A43D8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20175" y="1619250"/>
            <a:ext cx="25622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当前有效数据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D7D1127-3176-4B93-BF26-AED403B156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20175" y="2190750"/>
            <a:ext cx="2562225" cy="895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维护规格、采购价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税运口径与有效期。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ABE5D08-8ABD-4D10-934B-66043B5609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20175" y="3295650"/>
            <a:ext cx="25622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02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XLSX 追加导入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73AD28D-FCEB-4EAD-A092-6126F87058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20175" y="3867150"/>
            <a:ext cx="2562225" cy="895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新增有效物料。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重复编码保留原资料。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054877A-86FA-4F9F-AE42-8D685F142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20175" y="4972050"/>
            <a:ext cx="25622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02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025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导出与批量更新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53ED5C6-D555-47E5-877F-1A0606C71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20175" y="5543550"/>
            <a:ext cx="2562225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规划按范围导出。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价格更新由人员确认。</a:t>
            </a:r>
          </a:p>
        </p:txBody>
      </p:sp>
    </p:spTree>
    <p:extLst>
      <p:ext uri="{BB962C8B-B14F-4D97-AF65-F5344CB8AC3E}">
        <p14:creationId xmlns:p14="http://schemas.microsoft.com/office/powerpoint/2010/main" val="101803062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047388-26D1-46E2-B8F4-9B88E9BC59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采购：供应商资产与评级方案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8BFBF1E-3420-4841-A42B-22DC306EDF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86080B-A693-42CC-B929-18EFCC12D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21</a:t>
            </a:r>
          </a:p>
        </p:txBody>
      </p:sp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C76C559-1414-44D9-923A-8FBB2D33519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ade958ef5424ec9"/>
          <a:stretch xmlns:a="http://schemas.openxmlformats.org/drawingml/2006/main"/>
        </p:blipFill>
        <p:spPr>
          <a:xfrm xmlns:a="http://schemas.openxmlformats.org/drawingml/2006/main">
            <a:off x="1695673" y="1304925"/>
            <a:ext cx="8800655" cy="49530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193678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F279DD1-6230-41DB-89B8-1B9EC9CEF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采购：Agent 询价、谈判与语音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59D266-D3D0-4452-BB30-7CDAE23365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4087EDC-C170-40B0-A8B3-2D337499BE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22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1C14ADE-FEF3-4DD6-9BD9-60DF2B309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666875"/>
            <a:ext cx="27241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当前能力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96EDEC4-1EF9-4428-8974-7FCD2DAD4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05050"/>
            <a:ext cx="2781300" cy="1304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按企业规则询价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明确缺项与风险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75" b="0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保留真实答复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E42EC8A-7B66-469B-8F15-D12F28EF3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952875"/>
            <a:ext cx="272415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规划扩展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35A766D-3A0B-4D60-B788-B7E928F94E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91050"/>
            <a:ext cx="2781300" cy="1333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接入最新市场价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结合特殊采购规则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开展 Agent 谈判</a:t>
            </a:r>
          </a:p>
        </p:txBody>
      </p:sp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2C34C38-98E9-4F37-B0F4-1B0BFC92AFA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1159dbf8f2c4f48"/>
          <a:stretch xmlns:a="http://schemas.openxmlformats.org/drawingml/2006/main"/>
        </p:blipFill>
        <p:spPr>
          <a:xfrm xmlns:a="http://schemas.openxmlformats.org/drawingml/2006/main">
            <a:off x="3610506" y="1771650"/>
            <a:ext cx="7971362" cy="4486275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726811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50E28B7-B535-4229-9C8C-1D4F2C418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采购：报价依据与人员决策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E603518-9B22-44BF-A853-A0AC3E8CB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8C89EE7-49E4-48E5-8C3F-2BA2169F31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20E25C-C49D-46FA-975A-8ED1C8BB81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28750"/>
            <a:ext cx="109728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统一比较报价与条款，让采购过程有据可查。</a:t>
            </a:r>
          </a:p>
        </p:txBody>
      </p:sp>
      <p:graphicFrame>
        <p:nvGraphicFrame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F65EDF-9516-48CF-8180-7038F96FC005}"/>
              </a:ext>
            </a:extLst>
          </p:cNvPr>
          <p:cNvGraphicFramePr/>
          <p:nvPr/>
        </p:nvGraphicFramePr>
        <p:xfrm>
          <a:off xmlns:a="http://schemas.openxmlformats.org/drawingml/2006/main" x="609600" y="2352675"/>
          <a:ext xmlns:a="http://schemas.openxmlformats.org/drawingml/2006/main" cx="10972800" cy="29146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1866900"/>
                <a:gridCol w="4667250"/>
                <a:gridCol w="4438650"/>
              </a:tblGrid>
              <a:tr h="582930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1" lang="zh-CN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业务环节</a:t>
                      </a:r>
                    </a:p>
                  </a:txBody>
                  <a:tcPr marL="91440" marR="91440" marT="45720" marB="45720" anchor="ctr">
                    <a:solidFill>
                      <a:srgbClr val="101D2B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1" lang="zh-CN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可查看的依据</a:t>
                      </a:r>
                    </a:p>
                  </a:txBody>
                  <a:tcPr marL="91440" marR="91440" marT="45720" marB="45720" anchor="ctr">
                    <a:solidFill>
                      <a:srgbClr val="101D2B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1" lang="zh-CN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决策与责任</a:t>
                      </a:r>
                    </a:p>
                  </a:txBody>
                  <a:tcPr marL="91440" marR="91440" marT="45720" marB="45720" anchor="ctr">
                    <a:solidFill>
                      <a:srgbClr val="101D2B"/>
                    </a:solidFill>
                  </a:tcPr>
                </a:tc>
              </a:tr>
              <a:tr h="582930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比价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物料金额、税运、到厂总价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核对交期、付款和有效期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</a:tr>
              <a:tr h="582930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供应商答复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原始消息、语音转录、明确条款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缺项与例外交人员处理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</a:tr>
              <a:tr h="582930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采购决定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候选报价、来源及风险提示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厂家决定采购对象与条件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</a:tr>
              <a:tr h="582930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长期积累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供应商档案、沟通与业务规则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授权成员接续采购任务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</a:tr>
            </a:tbl>
          </a:graphicData>
        </a:graphic>
      </p:graphicFrame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0FFA823-7260-4976-9756-DD24CDE1F9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753100"/>
            <a:ext cx="109728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95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95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95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减少信息盲区和私下议价空间，支持企业监督与回扣风险管理。</a:t>
            </a:r>
          </a:p>
        </p:txBody>
      </p:sp>
    </p:spTree>
    <p:extLst>
      <p:ext uri="{BB962C8B-B14F-4D97-AF65-F5344CB8AC3E}">
        <p14:creationId xmlns:p14="http://schemas.microsoft.com/office/powerpoint/2010/main" val="14692222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101D2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F2B3A8A-622A-4791-A3C5-0D0997063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81050"/>
            <a:ext cx="547687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rPr>
              <a:t>客户实践　电竞家具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E972AC-43A0-407B-AD43-231E626D3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66900"/>
            <a:ext cx="5619750" cy="904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4125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4125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4125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海威智能家具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B5395CE-75EF-44BE-8406-2F15467C07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048000"/>
            <a:ext cx="5400675" cy="12287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775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775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775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产品配置与费用依据，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2775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775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一起进入报价清单。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6942D23-E567-4B07-91DA-2B38AB7807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953000"/>
            <a:ext cx="5372100" cy="981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0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0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0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BOM 核价 · 有效采购价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20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0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Excel 交付 · 工艺接续</a:t>
            </a:r>
          </a:p>
        </p:txBody>
      </p:sp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2804D9D-BF21-4012-8181-01AD33E38B7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530fa7646a485d"/>
          <a:stretch xmlns:a="http://schemas.openxmlformats.org/drawingml/2006/main"/>
        </p:blipFill>
        <p:spPr>
          <a:xfrm xmlns:a="http://schemas.openxmlformats.org/drawingml/2006/main">
            <a:off x="6629400" y="1777458"/>
            <a:ext cx="4953000" cy="3322134"/>
          </a:xfrm>
          <a:prstGeom xmlns:a="http://schemas.openxmlformats.org/drawingml/2006/main" prst="rect">
            <a:avLst/>
          </a:prstGeom>
        </p:spPr>
      </p:pic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5E73A13-1B44-4AC4-B323-BABD7D7A7C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29400" y="5391150"/>
            <a:ext cx="4953000" cy="5048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65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65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650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安吉海威智能家具科技有限公司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D76104D-C1A3-48B8-974F-ABFBB6DD8E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1D6D5C8-1370-4CB8-A0FC-0225AD497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24</a:t>
            </a:r>
          </a:p>
        </p:txBody>
      </p:sp>
    </p:spTree>
    <p:extLst>
      <p:ext uri="{BB962C8B-B14F-4D97-AF65-F5344CB8AC3E}">
        <p14:creationId xmlns:p14="http://schemas.microsoft.com/office/powerpoint/2010/main" val="1944562558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15BFBA2-FCE8-4D7A-8716-3181EE013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海威：从参考报价接到工艺准备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4EF06B-7B05-41CA-91B6-A32A48280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90CB379-1D69-40A9-87B6-A01CBA88E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0EF492-8A9E-407C-BC29-1F5853A29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38275"/>
            <a:ext cx="10972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7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配置分别核价，逐项保留用量与价格来源。</a:t>
            </a:r>
          </a:p>
        </p:txBody>
      </p:sp>
      <p:graphicFrame>
        <p:nvGraphicFrame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5392776-6662-40FD-8F2F-067F229B6DEA}"/>
              </a:ext>
            </a:extLst>
          </p:cNvPr>
          <p:cNvGraphicFramePr/>
          <p:nvPr/>
        </p:nvGraphicFramePr>
        <p:xfrm>
          <a:off xmlns:a="http://schemas.openxmlformats.org/drawingml/2006/main" x="609600" y="2314575"/>
          <a:ext xmlns:a="http://schemas.openxmlformats.org/drawingml/2006/main" cx="10972800" cy="300037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124075"/>
                <a:gridCol w="4695825"/>
                <a:gridCol w="4152900"/>
              </a:tblGrid>
              <a:tr h="600075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1" lang="zh-CN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业务环节</a:t>
                      </a:r>
                    </a:p>
                  </a:txBody>
                  <a:tcPr marL="91440" marR="91440" marT="45720" marB="45720" anchor="ctr">
                    <a:solidFill>
                      <a:srgbClr val="101D2B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1" lang="zh-CN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交付内容</a:t>
                      </a:r>
                    </a:p>
                  </a:txBody>
                  <a:tcPr marL="91440" marR="91440" marT="45720" marB="45720" anchor="ctr">
                    <a:solidFill>
                      <a:srgbClr val="101D2B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1" lang="zh-CN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业务价值</a:t>
                      </a:r>
                    </a:p>
                  </a:txBody>
                  <a:tcPr marL="91440" marR="91440" marT="45720" marB="45720" anchor="ctr">
                    <a:solidFill>
                      <a:srgbClr val="101D2B"/>
                    </a:solidFill>
                  </a:tcPr>
                </a:tc>
              </a:tr>
              <a:tr h="600075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配置与 BOM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尺寸、灯光、数量、层级与用量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减少重复整理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</a:tr>
              <a:tr h="600075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有效取价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规格、单位、价格与适用条件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避免旧价及口径混用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</a:tr>
              <a:tr h="600075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报价清单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费用分类、计算依据与待补项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看清价格如何得到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</a:tr>
              <a:tr h="600075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工艺接续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加工、装配与包装费用依据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供生产准备与排产参考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</a:tr>
            </a:tbl>
          </a:graphicData>
        </a:graphic>
      </p:graphicFrame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A3DDC6C-3453-431C-9997-C690B556B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772150"/>
            <a:ext cx="10972800" cy="4667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7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7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75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补齐资料与商务条件后，由人员确认完整销售报价。</a:t>
            </a:r>
          </a:p>
        </p:txBody>
      </p:sp>
    </p:spTree>
    <p:extLst>
      <p:ext uri="{BB962C8B-B14F-4D97-AF65-F5344CB8AC3E}">
        <p14:creationId xmlns:p14="http://schemas.microsoft.com/office/powerpoint/2010/main" val="787056811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2FE3117-F0C2-4149-B849-EB55389DF6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捷霖：把 ERP 操作变成业务对话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7350EB-CEF7-4BA3-B855-A5AD5CAFCD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A0DF8A-DF51-4DD5-B06F-B9C9DF2FA6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26</a:t>
            </a:r>
          </a:p>
        </p:txBody>
      </p:sp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B3FCBF-FE8B-48B8-8CE2-6A7D8128F3A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9a9bd49699c4d77"/>
          <a:stretch xmlns:a="http://schemas.openxmlformats.org/drawingml/2006/main"/>
        </p:blipFill>
        <p:spPr>
          <a:xfrm xmlns:a="http://schemas.openxmlformats.org/drawingml/2006/main">
            <a:off x="610602" y="1933575"/>
            <a:ext cx="7751346" cy="43624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B659AD-628A-47C5-B6ED-72A684C325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24900" y="1781175"/>
            <a:ext cx="28575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减少操作负担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78509B9-C724-423C-A091-BB2E64BB7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24900" y="2381250"/>
            <a:ext cx="2857500" cy="8858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人员说清业务，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助手查询与更新系统。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2A3FB0D-8AE7-46BB-AB47-E41F6F580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24900" y="3476625"/>
            <a:ext cx="28575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减少培训负担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03EBE35-9D71-4117-B669-2B62E7CEC4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24900" y="4076700"/>
            <a:ext cx="2857500" cy="8858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围绕已有任务提问，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更快接续岗位工作。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BA06E73-2C3D-4790-87DB-66BAA2605D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24900" y="5172075"/>
            <a:ext cx="28575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保留数据依据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6FA0FE9-D17F-498D-8460-687C951EBE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24900" y="5772150"/>
            <a:ext cx="285750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明确对象、口径与确认，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回传实际处理结果。</a:t>
            </a:r>
          </a:p>
        </p:txBody>
      </p:sp>
    </p:spTree>
    <p:extLst>
      <p:ext uri="{BB962C8B-B14F-4D97-AF65-F5344CB8AC3E}">
        <p14:creationId xmlns:p14="http://schemas.microsoft.com/office/powerpoint/2010/main" val="941084873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1B2BA8A-7621-4D99-BF4A-673AACF170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捷霖：岗位接续与业务异常追踪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45329AC-DD88-4286-A79A-25F813AEF8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F2F12D-2564-4E17-94AE-AA2375210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27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C78A4BE-BFB5-4EB7-8CA7-929BBBEE88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438275"/>
            <a:ext cx="109728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围绕同一订单，将差异追到具体数据和处理环节。</a:t>
            </a:r>
          </a:p>
        </p:txBody>
      </p:sp>
      <p:graphicFrame>
        <p:nvGraphicFrame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D32FF4-E4A7-454B-B631-C97F8C7C067A}"/>
              </a:ext>
            </a:extLst>
          </p:cNvPr>
          <p:cNvGraphicFramePr/>
          <p:nvPr/>
        </p:nvGraphicFramePr>
        <p:xfrm>
          <a:off xmlns:a="http://schemas.openxmlformats.org/drawingml/2006/main" x="609600" y="2305050"/>
          <a:ext xmlns:a="http://schemas.openxmlformats.org/drawingml/2006/main" cx="10972800" cy="28003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047875"/>
                <a:gridCol w="8924925"/>
              </a:tblGrid>
              <a:tr h="560070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1" lang="zh-CN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岗位助手</a:t>
                      </a:r>
                    </a:p>
                  </a:txBody>
                  <a:tcPr marL="91440" marR="91440" marT="45720" marB="45720" anchor="ctr">
                    <a:solidFill>
                      <a:srgbClr val="101D2B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1" lang="zh-CN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处理内容</a:t>
                      </a:r>
                    </a:p>
                  </a:txBody>
                  <a:tcPr marL="91440" marR="91440" marT="45720" marB="45720" anchor="ctr">
                    <a:solidFill>
                      <a:srgbClr val="101D2B"/>
                    </a:solidFill>
                  </a:tcPr>
                </a:tc>
              </a:tr>
              <a:tr h="560070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工艺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本单新品、BOM、路线、工时与排产口径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</a:tr>
              <a:tr h="560070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PMC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层级、用量、损耗、替代关系与本单调整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</a:tr>
              <a:tr h="560070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采购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需求展开、计价单位、采购核价与确认</a:t>
                      </a:r>
                    </a:p>
                  </a:txBody>
                  <a:tcPr marL="91440" marR="91440" marT="45720" marB="45720" anchor="ctr">
                    <a:solidFill>
                      <a:srgbClr val="FFFFFF"/>
                    </a:solidFill>
                  </a:tcPr>
                </a:tc>
              </a:tr>
              <a:tr h="560070"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报价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  <a:tc>
                  <a:txBody>
                    <a:bodyPr wrap="square" lIns="114300" tIns="114300" rIns="114300" bIns="114300">
                      <a:noAutofit/>
                    </a:bodyPr>
                    <a:lstStyle/>
                    <a:p>
                      <a:r>
                        <a:rPr sz="1800" b="0" lang="zh-CN">
                          <a:solidFill>
                            <a:srgbClr val="172636"/>
                          </a:solidFill>
                          <a:latin typeface="Microsoft YaHei"/>
                          <a:ea typeface="Microsoft YaHei"/>
                          <a:cs typeface="Microsoft YaHei"/>
                        </a:rPr>
                        <a:t>成本汇总、税价口径、财务草稿与发布</a:t>
                      </a:r>
                    </a:p>
                  </a:txBody>
                  <a:tcPr marL="91440" marR="91440" marT="45720" marB="45720" anchor="ctr">
                    <a:solidFill>
                      <a:srgbClr val="EEF3FA"/>
                    </a:solidFill>
                  </a:tcPr>
                </a:tc>
              </a:tr>
            </a:tbl>
          </a:graphicData>
        </a:graphic>
      </p:graphicFrame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5A27738-6225-4E95-8CD0-9BA640631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429250"/>
            <a:ext cx="10972800" cy="447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95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95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950" b="1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异常追踪：匹配单据 → 关联版本与单位 → 展开差异 → 人员确认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DAE8C48-26B7-4050-951F-95BF87FF12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972175"/>
            <a:ext cx="109728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岗位经验、确认规则与处理记录留在公司，新人通过对话接续任务。</a:t>
            </a:r>
          </a:p>
        </p:txBody>
      </p:sp>
    </p:spTree>
    <p:extLst>
      <p:ext uri="{BB962C8B-B14F-4D97-AF65-F5344CB8AC3E}">
        <p14:creationId xmlns:p14="http://schemas.microsoft.com/office/powerpoint/2010/main" val="522490899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AFBF9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25C2131-E11C-4481-B6C3-5F63D67AA7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7200"/>
            <a:ext cx="109728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330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业务场景的落地路径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994C8F-8A43-44B9-990C-09A324DE7D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457950"/>
            <a:ext cx="1524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69B58AF-5874-4F77-AC4F-AA76DCB8F0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10900" y="6457950"/>
            <a:ext cx="5715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1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313B3A1-F442-402E-A5CB-9EC6B2539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381125"/>
            <a:ext cx="10972800" cy="5048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围绕一个明确业务场景，组织岗位、资料与交付责任。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E3DA795-6D5F-4ECD-BC80-EF695B4BF5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00275"/>
            <a:ext cx="21907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49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49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49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84CAE6A-99AA-4586-9B39-3BEA5D047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00425"/>
            <a:ext cx="249555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25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25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梳理业务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D2634A5-2763-4F82-B98C-C1719DBF1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267200"/>
            <a:ext cx="24765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明确任务输入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与交付要求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5649B1B-877B-4790-BCA1-0460A77CC6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29000" y="2200275"/>
            <a:ext cx="21907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49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49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49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85D7C4A-A1B5-4F9F-A0EB-F07D0FD071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29000" y="3400425"/>
            <a:ext cx="249555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25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25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组织资料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8DC2326-2D0E-4D34-B5CF-3852839C7B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29000" y="4267200"/>
            <a:ext cx="24765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确定授权范围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与公司知识来源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5B9D711-58A1-469C-9A7B-CD4445C8C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48400" y="2200275"/>
            <a:ext cx="21907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49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49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49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C94303A-5442-43EA-83FE-8B33D4D4AE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48400" y="3400425"/>
            <a:ext cx="249555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25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25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配置协作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AED8E28-DD1B-4AB0-828B-7EE0B3D6A1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48400" y="4267200"/>
            <a:ext cx="24765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设置 Agent 职责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与业务工具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AA39FB0-1678-4492-80CA-C5ED295680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67800" y="2200275"/>
            <a:ext cx="219075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49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49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4950" b="0" lang="zh-CN">
                <a:solidFill>
                  <a:srgbClr val="2560E8"/>
                </a:solidFill>
                <a:latin typeface="Microsoft YaHei"/>
                <a:ea typeface="Microsoft YaHei"/>
                <a:cs typeface="Microsoft YaHei"/>
              </a:rPr>
              <a:t>04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469CB27-0647-46CA-B139-3D7CD80F17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67800" y="3400425"/>
            <a:ext cx="249555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25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25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250" b="1" lang="zh-CN">
                <a:solidFill>
                  <a:srgbClr val="172636"/>
                </a:solidFill>
                <a:latin typeface="Microsoft YaHei"/>
                <a:ea typeface="Microsoft YaHei"/>
                <a:cs typeface="Microsoft YaHei"/>
              </a:rPr>
              <a:t>人员使用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1A81EC5-E11C-4B24-878A-E93C1CCE31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67800" y="4267200"/>
            <a:ext cx="24765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处理关键确认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800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持续积累成果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89AE436-F8F1-4E32-9518-C58B1070D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915025"/>
            <a:ext cx="10972800" cy="3714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725" b="0" lang="zh-CN">
                <a:solidFill>
                  <a:srgbClr val="657589"/>
                </a:solidFill>
                <a:latin typeface="Microsoft YaHei"/>
                <a:ea typeface="Microsoft YaHei"/>
                <a:cs typeface="Microsoft YaHei"/>
              </a:rPr>
              <a:t>效果按企业真实记录评估，场景功能随业务要求配置。</a:t>
            </a:r>
          </a:p>
        </p:txBody>
      </p:sp>
    </p:spTree>
    <p:extLst>
      <p:ext uri="{BB962C8B-B14F-4D97-AF65-F5344CB8AC3E}">
        <p14:creationId xmlns:p14="http://schemas.microsoft.com/office/powerpoint/2010/main" val="1895911083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101D2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4D98274-34CE-48D4-94AD-EAE53472D5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23900"/>
            <a:ext cx="8572500" cy="904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510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510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510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Obelisk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CE2E37-C341-42FE-AF90-B54B59912F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62200"/>
            <a:ext cx="10972800" cy="16097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420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420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420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协作更高效</a:t>
            </a:r>
          </a:p>
          <a:p xmlns:a="http://schemas.openxmlformats.org/drawingml/2006/main">
            <a:pPr algn="l">
              <a:lnSpc>
                <a:spcPct val="118000"/>
              </a:lnSpc>
              <a:buNone/>
              <a:defRPr sz="420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4200" b="1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经验留在公司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AE956F-6C19-41EE-A6AA-C45ADCE32F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14850"/>
            <a:ext cx="1097280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7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7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75" b="0" lang="zh-CN">
                <a:solidFill>
                  <a:srgbClr val="BACBDD"/>
                </a:solidFill>
                <a:latin typeface="Microsoft YaHei"/>
                <a:ea typeface="Microsoft YaHei"/>
                <a:cs typeface="Microsoft YaHei"/>
              </a:rPr>
              <a:t>围绕真实业务，讨论输入、交付与人员责任。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2E545B5-B2CF-4676-A2F7-CF4EC780C1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419725"/>
            <a:ext cx="6810375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2100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2100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100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2772947110@qq.com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011ACF8-3623-4C06-B4F3-A9E314F1F6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972175"/>
            <a:ext cx="72294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l">
              <a:defRPr sz="1950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l">
              <a:lnSpc>
                <a:spcPct val="118000"/>
              </a:lnSpc>
              <a:buNone/>
              <a:defRPr sz="1950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1950" b="0" lang="zh-CN">
                <a:solidFill>
                  <a:srgbClr val="FFFFFF"/>
                </a:solidFill>
                <a:latin typeface="Microsoft YaHei"/>
                <a:ea typeface="Microsoft YaHei"/>
                <a:cs typeface="Microsoft YaHei"/>
              </a:rPr>
              <a:t>电话 / 微信　15382490495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DFF7836-C654-4405-BB67-90399F3443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5905500"/>
            <a:ext cx="33909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>
            <a:defPPr algn="r">
              <a:defRPr sz="225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defPPr>
          </a:lstStyle>
          <a:p xmlns:a="http://schemas.openxmlformats.org/drawingml/2006/main">
            <a:pPr algn="r">
              <a:lnSpc>
                <a:spcPct val="118000"/>
              </a:lnSpc>
              <a:buNone/>
              <a:defRPr sz="225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</a:defRPr>
            </a:pPr>
            <a:r>
              <a:rPr sz="2250" b="0" lang="zh-CN">
                <a:solidFill>
                  <a:srgbClr val="8CB5FF"/>
                </a:solidFill>
                <a:latin typeface="Microsoft YaHei"/>
                <a:ea typeface="Microsoft YaHei"/>
                <a:cs typeface="Microsoft YaHei"/>
                <a:hlinkClick xmlns:r="http://schemas.openxmlformats.org/officeDocument/2006/relationships" r:id="Rb2cd608dbe674e31"/>
              </a:rPr>
              <a:t>baiyumei.xyz</a:t>
            </a:r>
          </a:p>
        </p:txBody>
      </p:sp>
    </p:spTree>
    <p:extLst>
      <p:ext uri="{BB962C8B-B14F-4D97-AF65-F5344CB8AC3E}">
        <p14:creationId xmlns:p14="http://schemas.microsoft.com/office/powerpoint/2010/main" val="82597589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Microsoft YaHei"/>
        <a:ea typeface="Microsoft YaHei"/>
        <a:cs typeface="Microsoft YaHei"/>
      </a:majorFont>
      <a:minorFont>
        <a:latin typeface="Microsoft YaHei"/>
        <a:ea typeface="Microsoft YaHei"/>
        <a:cs typeface="Microsoft YaHe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2026-10-11T11:22:20.7990000Z</dcterms:created>
  <dcterms:modified xsi:type="dcterms:W3CDTF">2026-10-11T11:22:20.7990000Z</dcterms:modified>
</coreProperties>
</file>